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handoutMasterIdLst>
    <p:handoutMasterId r:id="rId84"/>
  </p:handoutMasterIdLst>
  <p:sldIdLst>
    <p:sldId id="558" r:id="rId2"/>
    <p:sldId id="728" r:id="rId3"/>
    <p:sldId id="591" r:id="rId4"/>
    <p:sldId id="303" r:id="rId5"/>
    <p:sldId id="548" r:id="rId6"/>
    <p:sldId id="549" r:id="rId7"/>
    <p:sldId id="594" r:id="rId8"/>
    <p:sldId id="595" r:id="rId9"/>
    <p:sldId id="423" r:id="rId10"/>
    <p:sldId id="267" r:id="rId11"/>
    <p:sldId id="598" r:id="rId12"/>
    <p:sldId id="476" r:id="rId13"/>
    <p:sldId id="599" r:id="rId14"/>
    <p:sldId id="269" r:id="rId15"/>
    <p:sldId id="424" r:id="rId16"/>
    <p:sldId id="335" r:id="rId17"/>
    <p:sldId id="425" r:id="rId18"/>
    <p:sldId id="282" r:id="rId19"/>
    <p:sldId id="283" r:id="rId20"/>
    <p:sldId id="592" r:id="rId21"/>
    <p:sldId id="574" r:id="rId22"/>
    <p:sldId id="550" r:id="rId23"/>
    <p:sldId id="593" r:id="rId24"/>
    <p:sldId id="575" r:id="rId25"/>
    <p:sldId id="610" r:id="rId26"/>
    <p:sldId id="289" r:id="rId27"/>
    <p:sldId id="292" r:id="rId28"/>
    <p:sldId id="293" r:id="rId29"/>
    <p:sldId id="566" r:id="rId30"/>
    <p:sldId id="567" r:id="rId31"/>
    <p:sldId id="568" r:id="rId32"/>
    <p:sldId id="296" r:id="rId33"/>
    <p:sldId id="297" r:id="rId34"/>
    <p:sldId id="349" r:id="rId35"/>
    <p:sldId id="569" r:id="rId36"/>
    <p:sldId id="600" r:id="rId37"/>
    <p:sldId id="601" r:id="rId38"/>
    <p:sldId id="602" r:id="rId39"/>
    <p:sldId id="603" r:id="rId40"/>
    <p:sldId id="604" r:id="rId41"/>
    <p:sldId id="605" r:id="rId42"/>
    <p:sldId id="606" r:id="rId43"/>
    <p:sldId id="607" r:id="rId44"/>
    <p:sldId id="608" r:id="rId45"/>
    <p:sldId id="609" r:id="rId46"/>
    <p:sldId id="612" r:id="rId47"/>
    <p:sldId id="613" r:id="rId48"/>
    <p:sldId id="614" r:id="rId49"/>
    <p:sldId id="544" r:id="rId50"/>
    <p:sldId id="545" r:id="rId51"/>
    <p:sldId id="617" r:id="rId52"/>
    <p:sldId id="616" r:id="rId53"/>
    <p:sldId id="576" r:id="rId54"/>
    <p:sldId id="577" r:id="rId55"/>
    <p:sldId id="578" r:id="rId56"/>
    <p:sldId id="586" r:id="rId57"/>
    <p:sldId id="587" r:id="rId58"/>
    <p:sldId id="588" r:id="rId59"/>
    <p:sldId id="579" r:id="rId60"/>
    <p:sldId id="590" r:id="rId61"/>
    <p:sldId id="589" r:id="rId62"/>
    <p:sldId id="596" r:id="rId63"/>
    <p:sldId id="597" r:id="rId64"/>
    <p:sldId id="618" r:id="rId65"/>
    <p:sldId id="355" r:id="rId66"/>
    <p:sldId id="356" r:id="rId67"/>
    <p:sldId id="357" r:id="rId68"/>
    <p:sldId id="358" r:id="rId69"/>
    <p:sldId id="359" r:id="rId70"/>
    <p:sldId id="360" r:id="rId71"/>
    <p:sldId id="361" r:id="rId72"/>
    <p:sldId id="362" r:id="rId73"/>
    <p:sldId id="363" r:id="rId74"/>
    <p:sldId id="364" r:id="rId75"/>
    <p:sldId id="365" r:id="rId76"/>
    <p:sldId id="366" r:id="rId77"/>
    <p:sldId id="367" r:id="rId78"/>
    <p:sldId id="369" r:id="rId79"/>
    <p:sldId id="370" r:id="rId80"/>
    <p:sldId id="368" r:id="rId81"/>
    <p:sldId id="371" r:id="rId82"/>
  </p:sldIdLst>
  <p:sldSz cx="12192000" cy="6858000"/>
  <p:notesSz cx="6735763" cy="98663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基本仕様" id="{3DBF629F-3DAC-47F9-B9BA-D0699BE61377}">
          <p14:sldIdLst>
            <p14:sldId id="558"/>
            <p14:sldId id="728"/>
            <p14:sldId id="591"/>
          </p14:sldIdLst>
        </p14:section>
        <p14:section name="裏画面関係" id="{1175974F-02C5-4DC1-A548-8B5FEE980FDC}">
          <p14:sldIdLst>
            <p14:sldId id="303"/>
            <p14:sldId id="548"/>
            <p14:sldId id="549"/>
            <p14:sldId id="594"/>
            <p14:sldId id="595"/>
            <p14:sldId id="423"/>
            <p14:sldId id="267"/>
            <p14:sldId id="598"/>
            <p14:sldId id="476"/>
            <p14:sldId id="599"/>
            <p14:sldId id="269"/>
            <p14:sldId id="424"/>
            <p14:sldId id="335"/>
            <p14:sldId id="425"/>
            <p14:sldId id="282"/>
            <p14:sldId id="283"/>
            <p14:sldId id="592"/>
            <p14:sldId id="574"/>
            <p14:sldId id="550"/>
            <p14:sldId id="593"/>
            <p14:sldId id="575"/>
            <p14:sldId id="610"/>
            <p14:sldId id="289"/>
            <p14:sldId id="292"/>
            <p14:sldId id="293"/>
            <p14:sldId id="566"/>
            <p14:sldId id="567"/>
            <p14:sldId id="568"/>
            <p14:sldId id="296"/>
            <p14:sldId id="297"/>
            <p14:sldId id="349"/>
            <p14:sldId id="56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  <p14:sldId id="612"/>
            <p14:sldId id="613"/>
            <p14:sldId id="614"/>
            <p14:sldId id="544"/>
            <p14:sldId id="545"/>
            <p14:sldId id="617"/>
            <p14:sldId id="616"/>
            <p14:sldId id="576"/>
            <p14:sldId id="577"/>
            <p14:sldId id="578"/>
            <p14:sldId id="586"/>
            <p14:sldId id="587"/>
            <p14:sldId id="588"/>
            <p14:sldId id="579"/>
            <p14:sldId id="590"/>
            <p14:sldId id="589"/>
            <p14:sldId id="596"/>
            <p14:sldId id="597"/>
            <p14:sldId id="618"/>
          </p14:sldIdLst>
        </p14:section>
        <p14:section name="イモビライザー" id="{1514D75A-3814-46B1-8C71-F40CBFC50B2B}">
          <p14:sldIdLst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9"/>
            <p14:sldId id="370"/>
            <p14:sldId id="368"/>
            <p14:sldId id="3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原 寛貴" initials="原" lastIdx="1" clrIdx="0">
    <p:extLst>
      <p:ext uri="{19B8F6BF-5375-455C-9EA6-DF929625EA0E}">
        <p15:presenceInfo xmlns:p15="http://schemas.microsoft.com/office/powerpoint/2012/main" userId="S-1-5-21-3665081410-4133889719-2666619445-471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5050"/>
    <a:srgbClr val="6600CC"/>
    <a:srgbClr val="FF66FF"/>
    <a:srgbClr val="B4B4B4"/>
    <a:srgbClr val="EAEFF7"/>
    <a:srgbClr val="6666FF"/>
    <a:srgbClr val="00DC50"/>
    <a:srgbClr val="EAEAEA"/>
    <a:srgbClr val="B6B6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淡色スタイル 3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テーマ スタイル 1 - アクセント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4B1156A-380E-4F78-BDF5-A606A8083BF9}" styleName="中間スタイル 4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1EBBBCC-DAD2-459C-BE2E-F6DE35CF9A28}" styleName="濃色スタイル 2 - アクセント 3/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中間スタイル 1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FD0F851-EC5A-4D38-B0AD-8093EC10F338}" styleName="淡色スタイル 1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淡色スタイル 1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淡色スタイル 3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淡色スタイル 3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09" autoAdjust="0"/>
    <p:restoredTop sz="96198" autoAdjust="0"/>
  </p:normalViewPr>
  <p:slideViewPr>
    <p:cSldViewPr snapToGrid="0">
      <p:cViewPr varScale="1">
        <p:scale>
          <a:sx n="102" d="100"/>
          <a:sy n="102" d="100"/>
        </p:scale>
        <p:origin x="1266" y="4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 showGuides="1">
      <p:cViewPr varScale="1">
        <p:scale>
          <a:sx n="79" d="100"/>
          <a:sy n="79" d="100"/>
        </p:scale>
        <p:origin x="3972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0" y="7"/>
            <a:ext cx="2919413" cy="495300"/>
          </a:xfrm>
          <a:prstGeom prst="rect">
            <a:avLst/>
          </a:prstGeom>
        </p:spPr>
        <p:txBody>
          <a:bodyPr vert="horz" lIns="91387" tIns="45692" rIns="91387" bIns="45692" rtlCol="0"/>
          <a:lstStyle>
            <a:lvl1pPr algn="l">
              <a:defRPr sz="1100"/>
            </a:lvl1pPr>
          </a:lstStyle>
          <a:p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10" y="9371016"/>
            <a:ext cx="2919413" cy="495300"/>
          </a:xfrm>
          <a:prstGeom prst="rect">
            <a:avLst/>
          </a:prstGeom>
        </p:spPr>
        <p:txBody>
          <a:bodyPr vert="horz" lIns="91387" tIns="45692" rIns="91387" bIns="45692" rtlCol="0" anchor="b"/>
          <a:lstStyle>
            <a:lvl1pPr algn="l">
              <a:defRPr sz="1100"/>
            </a:lvl1pPr>
          </a:lstStyle>
          <a:p>
            <a:endParaRPr kumimoji="1" lang="ja-JP" altLang="en-US"/>
          </a:p>
        </p:txBody>
      </p:sp>
      <p:sp>
        <p:nvSpPr>
          <p:cNvPr id="8" name="日付プレースホルダー 7"/>
          <p:cNvSpPr>
            <a:spLocks noGrp="1"/>
          </p:cNvSpPr>
          <p:nvPr>
            <p:ph type="dt" sz="quarter" idx="1"/>
          </p:nvPr>
        </p:nvSpPr>
        <p:spPr>
          <a:xfrm>
            <a:off x="3815373" y="2"/>
            <a:ext cx="2918831" cy="494497"/>
          </a:xfrm>
          <a:prstGeom prst="rect">
            <a:avLst/>
          </a:prstGeom>
        </p:spPr>
        <p:txBody>
          <a:bodyPr vert="horz" lIns="90335" tIns="45167" rIns="90335" bIns="45167" rtlCol="0"/>
          <a:lstStyle>
            <a:lvl1pPr algn="r">
              <a:defRPr sz="1200"/>
            </a:lvl1pPr>
          </a:lstStyle>
          <a:p>
            <a:fld id="{5AC4C5CA-DBDA-4019-949C-B697DC1A3980}" type="datetimeFigureOut">
              <a:rPr kumimoji="1" lang="ja-JP" altLang="en-US" smtClean="0"/>
              <a:t>2025/11/6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772141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8" y="7"/>
            <a:ext cx="2919413" cy="495300"/>
          </a:xfrm>
          <a:prstGeom prst="rect">
            <a:avLst/>
          </a:prstGeom>
        </p:spPr>
        <p:txBody>
          <a:bodyPr vert="horz" lIns="91401" tIns="45702" rIns="91401" bIns="45702" rtlCol="0"/>
          <a:lstStyle>
            <a:lvl1pPr algn="l">
              <a:defRPr sz="11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4763" y="7"/>
            <a:ext cx="2919412" cy="495300"/>
          </a:xfrm>
          <a:prstGeom prst="rect">
            <a:avLst/>
          </a:prstGeom>
        </p:spPr>
        <p:txBody>
          <a:bodyPr vert="horz" lIns="91401" tIns="45702" rIns="91401" bIns="45702" rtlCol="0"/>
          <a:lstStyle>
            <a:lvl1pPr algn="r">
              <a:defRPr sz="1100"/>
            </a:lvl1pPr>
          </a:lstStyle>
          <a:p>
            <a:fld id="{D7CA755B-3863-4782-9D9E-4F8BC7D9A0B3}" type="datetimeFigureOut">
              <a:rPr kumimoji="1" lang="ja-JP" altLang="en-US" smtClean="0"/>
              <a:t>2025/11/6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01" tIns="45702" rIns="91401" bIns="45702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103" y="4748216"/>
            <a:ext cx="5389564" cy="3884612"/>
          </a:xfrm>
          <a:prstGeom prst="rect">
            <a:avLst/>
          </a:prstGeom>
        </p:spPr>
        <p:txBody>
          <a:bodyPr vert="horz" lIns="91401" tIns="45702" rIns="91401" bIns="45702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8" y="9371015"/>
            <a:ext cx="2919413" cy="495300"/>
          </a:xfrm>
          <a:prstGeom prst="rect">
            <a:avLst/>
          </a:prstGeom>
        </p:spPr>
        <p:txBody>
          <a:bodyPr vert="horz" lIns="91401" tIns="45702" rIns="91401" bIns="45702" rtlCol="0" anchor="b"/>
          <a:lstStyle>
            <a:lvl1pPr algn="l">
              <a:defRPr sz="11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4763" y="9371015"/>
            <a:ext cx="2919412" cy="495300"/>
          </a:xfrm>
          <a:prstGeom prst="rect">
            <a:avLst/>
          </a:prstGeom>
        </p:spPr>
        <p:txBody>
          <a:bodyPr vert="horz" lIns="91401" tIns="45702" rIns="91401" bIns="45702" rtlCol="0" anchor="b"/>
          <a:lstStyle>
            <a:lvl1pPr algn="r">
              <a:defRPr sz="1100"/>
            </a:lvl1pPr>
          </a:lstStyle>
          <a:p>
            <a:fld id="{41AFE85D-5492-45D1-BB63-F96B9B7E08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99674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84095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029109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560265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設計思想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CAN</a:t>
            </a:r>
            <a:r>
              <a:rPr kumimoji="1" lang="ja-JP" altLang="en-US" dirty="0"/>
              <a:t>で確認できるものは全て表示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SI</a:t>
            </a:r>
            <a:r>
              <a:rPr kumimoji="1" lang="ja-JP" altLang="en-US" dirty="0"/>
              <a:t>単位系／</a:t>
            </a:r>
            <a:r>
              <a:rPr kumimoji="1" lang="en-US" altLang="ja-JP" dirty="0"/>
              <a:t>US</a:t>
            </a:r>
            <a:r>
              <a:rPr kumimoji="1" lang="ja-JP" altLang="en-US" dirty="0"/>
              <a:t>単位系で用意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11880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設計思想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CAN</a:t>
            </a:r>
            <a:r>
              <a:rPr kumimoji="1" lang="ja-JP" altLang="en-US" dirty="0"/>
              <a:t>で確認できるものは全て表示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SI</a:t>
            </a:r>
            <a:r>
              <a:rPr kumimoji="1" lang="ja-JP" altLang="en-US" dirty="0"/>
              <a:t>単位系／</a:t>
            </a:r>
            <a:r>
              <a:rPr kumimoji="1" lang="en-US" altLang="ja-JP" dirty="0"/>
              <a:t>US</a:t>
            </a:r>
            <a:r>
              <a:rPr kumimoji="1" lang="ja-JP" altLang="en-US" dirty="0"/>
              <a:t>単位系で用意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141440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設計思想</a:t>
            </a:r>
            <a:endParaRPr kumimoji="1" lang="en-US" altLang="ja-JP" dirty="0"/>
          </a:p>
          <a:p>
            <a:r>
              <a:rPr kumimoji="1" lang="ja-JP" altLang="en-US" dirty="0"/>
              <a:t>・プログラムバージョンを表示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SI</a:t>
            </a:r>
            <a:r>
              <a:rPr kumimoji="1" lang="ja-JP" altLang="en-US" dirty="0"/>
              <a:t>単位系／</a:t>
            </a:r>
            <a:r>
              <a:rPr kumimoji="1" lang="en-US" altLang="ja-JP" dirty="0"/>
              <a:t>US</a:t>
            </a:r>
            <a:r>
              <a:rPr kumimoji="1" lang="ja-JP" altLang="en-US" dirty="0"/>
              <a:t>単位系で用意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310101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設計思想</a:t>
            </a:r>
            <a:endParaRPr kumimoji="1" lang="en-US" altLang="ja-JP" dirty="0"/>
          </a:p>
          <a:p>
            <a:r>
              <a:rPr kumimoji="1" lang="ja-JP" altLang="en-US" dirty="0"/>
              <a:t>・プログラムバージョンを表示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SI</a:t>
            </a:r>
            <a:r>
              <a:rPr kumimoji="1" lang="ja-JP" altLang="en-US" dirty="0"/>
              <a:t>単位系／</a:t>
            </a:r>
            <a:r>
              <a:rPr kumimoji="1" lang="en-US" altLang="ja-JP" dirty="0"/>
              <a:t>US</a:t>
            </a:r>
            <a:r>
              <a:rPr kumimoji="1" lang="ja-JP" altLang="en-US" dirty="0"/>
              <a:t>単位系で用意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38165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0509610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5374711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689365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32619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44469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950781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設計思想</a:t>
            </a:r>
            <a:endParaRPr kumimoji="1" lang="en-US" altLang="ja-JP" dirty="0"/>
          </a:p>
          <a:p>
            <a:r>
              <a:rPr kumimoji="1" lang="ja-JP" altLang="en-US" dirty="0"/>
              <a:t>・竹内サービスツールを使わなくても確認できるように、新しく用意</a:t>
            </a:r>
            <a:endParaRPr kumimoji="1" lang="en-US" altLang="ja-JP" dirty="0"/>
          </a:p>
          <a:p>
            <a:r>
              <a:rPr kumimoji="1" lang="ja-JP" altLang="en-US" dirty="0"/>
              <a:t>・他の画面で</a:t>
            </a:r>
            <a:r>
              <a:rPr kumimoji="1" lang="en-US" altLang="ja-JP" dirty="0"/>
              <a:t>[%], [</a:t>
            </a:r>
            <a:r>
              <a:rPr kumimoji="1" lang="ja-JP" altLang="en-US" dirty="0"/>
              <a:t>℃</a:t>
            </a:r>
            <a:r>
              <a:rPr kumimoji="1" lang="en-US" altLang="ja-JP" dirty="0"/>
              <a:t>],</a:t>
            </a:r>
            <a:r>
              <a:rPr kumimoji="1" lang="ja-JP" altLang="en-US" baseline="0" dirty="0"/>
              <a:t> </a:t>
            </a:r>
            <a:r>
              <a:rPr kumimoji="1" lang="en-US" altLang="ja-JP" baseline="0" dirty="0"/>
              <a:t>[</a:t>
            </a:r>
            <a:r>
              <a:rPr kumimoji="1" lang="en-US" altLang="ja-JP" baseline="0" dirty="0" err="1"/>
              <a:t>MPa</a:t>
            </a:r>
            <a:r>
              <a:rPr kumimoji="1" lang="en-US" altLang="ja-JP" baseline="0" dirty="0"/>
              <a:t>] </a:t>
            </a:r>
            <a:r>
              <a:rPr kumimoji="1" lang="ja-JP" altLang="en-US" baseline="0" dirty="0"/>
              <a:t>を確認できるため、</a:t>
            </a:r>
            <a:r>
              <a:rPr kumimoji="1" lang="en-US" altLang="ja-JP" baseline="0" dirty="0"/>
              <a:t>[V], [A], [Ohm]</a:t>
            </a:r>
            <a:r>
              <a:rPr kumimoji="1" lang="ja-JP" altLang="en-US" baseline="0" dirty="0"/>
              <a:t>で表示</a:t>
            </a:r>
            <a:endParaRPr kumimoji="1" lang="en-US" altLang="ja-JP" baseline="0" dirty="0"/>
          </a:p>
          <a:p>
            <a:r>
              <a:rPr kumimoji="1" lang="ja-JP" altLang="en-US" baseline="0" dirty="0"/>
              <a:t>・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295557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635481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054464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06394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設計思想</a:t>
            </a:r>
            <a:endParaRPr kumimoji="1" lang="en-US" altLang="ja-JP" dirty="0"/>
          </a:p>
          <a:p>
            <a:r>
              <a:rPr kumimoji="1" lang="ja-JP" altLang="en-US" dirty="0"/>
              <a:t>・竹内サービスツールを使わなくても確認できるように、新しく用意</a:t>
            </a:r>
            <a:endParaRPr kumimoji="1" lang="en-US" altLang="ja-JP" dirty="0"/>
          </a:p>
          <a:p>
            <a:r>
              <a:rPr kumimoji="1" lang="ja-JP" altLang="en-US" dirty="0"/>
              <a:t>・他の画面で</a:t>
            </a:r>
            <a:r>
              <a:rPr kumimoji="1" lang="en-US" altLang="ja-JP" dirty="0"/>
              <a:t>[%], [</a:t>
            </a:r>
            <a:r>
              <a:rPr kumimoji="1" lang="ja-JP" altLang="en-US" dirty="0"/>
              <a:t>℃</a:t>
            </a:r>
            <a:r>
              <a:rPr kumimoji="1" lang="en-US" altLang="ja-JP" dirty="0"/>
              <a:t>],</a:t>
            </a:r>
            <a:r>
              <a:rPr kumimoji="1" lang="ja-JP" altLang="en-US" baseline="0" dirty="0"/>
              <a:t> </a:t>
            </a:r>
            <a:r>
              <a:rPr kumimoji="1" lang="en-US" altLang="ja-JP" baseline="0" dirty="0"/>
              <a:t>[</a:t>
            </a:r>
            <a:r>
              <a:rPr kumimoji="1" lang="en-US" altLang="ja-JP" baseline="0" dirty="0" err="1"/>
              <a:t>MPa</a:t>
            </a:r>
            <a:r>
              <a:rPr kumimoji="1" lang="en-US" altLang="ja-JP" baseline="0" dirty="0"/>
              <a:t>] </a:t>
            </a:r>
            <a:r>
              <a:rPr kumimoji="1" lang="ja-JP" altLang="en-US" baseline="0" dirty="0"/>
              <a:t>を確認できるため、</a:t>
            </a:r>
            <a:r>
              <a:rPr kumimoji="1" lang="en-US" altLang="ja-JP" baseline="0" dirty="0"/>
              <a:t>[V], [A], [Ohm]</a:t>
            </a:r>
            <a:r>
              <a:rPr kumimoji="1" lang="ja-JP" altLang="en-US" baseline="0" dirty="0"/>
              <a:t>で表示</a:t>
            </a:r>
            <a:endParaRPr kumimoji="1" lang="en-US" altLang="ja-JP" baseline="0" dirty="0"/>
          </a:p>
          <a:p>
            <a:r>
              <a:rPr kumimoji="1" lang="ja-JP" altLang="en-US" baseline="0" dirty="0"/>
              <a:t>・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592804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2189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577928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422786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44457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820943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807450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608237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504180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836177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659156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596426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088114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304689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449597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17310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4959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1023004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759676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908173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489319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設計思想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CAN</a:t>
            </a:r>
            <a:r>
              <a:rPr kumimoji="1" lang="ja-JP" altLang="en-US" dirty="0"/>
              <a:t>で確認できるものは全て表示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SI</a:t>
            </a:r>
            <a:r>
              <a:rPr kumimoji="1" lang="ja-JP" altLang="en-US" dirty="0"/>
              <a:t>単位系／</a:t>
            </a:r>
            <a:r>
              <a:rPr kumimoji="1" lang="en-US" altLang="ja-JP" dirty="0"/>
              <a:t>US</a:t>
            </a:r>
            <a:r>
              <a:rPr kumimoji="1" lang="ja-JP" altLang="en-US" dirty="0"/>
              <a:t>単位系で用意</a:t>
            </a:r>
          </a:p>
        </p:txBody>
      </p:sp>
    </p:spTree>
    <p:extLst>
      <p:ext uri="{BB962C8B-B14F-4D97-AF65-F5344CB8AC3E}">
        <p14:creationId xmlns:p14="http://schemas.microsoft.com/office/powerpoint/2010/main" val="4237125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1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37717-5534-42F0-B4AD-E6B2266EAFA7}" type="datetime1">
              <a:rPr kumimoji="1" lang="ja-JP" altLang="en-US" smtClean="0"/>
              <a:t>2025/11/6</a:t>
            </a:fld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B9B47-9E33-4BFC-96EC-6E8CB3D2A975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pic>
        <p:nvPicPr>
          <p:cNvPr id="7" name="Picture 3" descr="竹内ロゴ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テキスト ボックス 7"/>
          <p:cNvSpPr txBox="1"/>
          <p:nvPr userDrawn="1"/>
        </p:nvSpPr>
        <p:spPr>
          <a:xfrm>
            <a:off x="10872472" y="-23668"/>
            <a:ext cx="1319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confidential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582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AD4C0-B406-457B-A6BD-70562DC1C2F9}" type="datetime1">
              <a:rPr kumimoji="1" lang="ja-JP" altLang="en-US" smtClean="0"/>
              <a:t>2025/11/6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B9B47-9E33-4BFC-96EC-6E8CB3D2A97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3870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854C-23EA-43AE-A467-9AE21E8D6D0B}" type="datetime1">
              <a:rPr kumimoji="1" lang="ja-JP" altLang="en-US" smtClean="0"/>
              <a:t>2025/11/6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B9B47-9E33-4BFC-96EC-6E8CB3D2A97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0003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70D08-8BEA-4F68-BA68-31BAC24CA11B}" type="datetime1">
              <a:rPr kumimoji="1" lang="ja-JP" altLang="en-US" smtClean="0"/>
              <a:t>2025/11/6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B9B47-9E33-4BFC-96EC-6E8CB3D2A975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7" name="Picture 3" descr="竹内ロゴ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テキスト ボックス 7"/>
          <p:cNvSpPr txBox="1"/>
          <p:nvPr userDrawn="1"/>
        </p:nvSpPr>
        <p:spPr>
          <a:xfrm>
            <a:off x="10872472" y="-23668"/>
            <a:ext cx="1319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confidential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834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6CBF0-8146-442C-B302-296EB1889777}" type="datetime1">
              <a:rPr kumimoji="1" lang="ja-JP" altLang="en-US" smtClean="0"/>
              <a:t>2025/11/6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B9B47-9E33-4BFC-96EC-6E8CB3D2A97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9587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9E5BC-0660-4B62-BF96-74BC04F9B134}" type="datetime1">
              <a:rPr kumimoji="1" lang="ja-JP" altLang="en-US" smtClean="0"/>
              <a:t>2025/11/6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B9B47-9E33-4BFC-96EC-6E8CB3D2A97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250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9" y="365126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2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A010-FE54-445A-BEFE-A710EC611996}" type="datetime1">
              <a:rPr kumimoji="1" lang="ja-JP" altLang="en-US" smtClean="0"/>
              <a:t>2025/11/6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B9B47-9E33-4BFC-96EC-6E8CB3D2A97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432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41514-0591-41A1-8845-F1E1C06775E4}" type="datetime1">
              <a:rPr kumimoji="1" lang="ja-JP" altLang="en-US" smtClean="0"/>
              <a:t>2025/11/6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B9B47-9E33-4BFC-96EC-6E8CB3D2A97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1851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7F265-2FE8-4E6C-B35A-008EDD2CA3ED}" type="datetime1">
              <a:rPr kumimoji="1" lang="ja-JP" altLang="en-US" smtClean="0"/>
              <a:t>2025/11/6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B9B47-9E33-4BFC-96EC-6E8CB3D2A97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6175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1"/>
            </a:lvl2pPr>
            <a:lvl3pPr marL="914411" indent="0">
              <a:buNone/>
              <a:defRPr sz="1200"/>
            </a:lvl3pPr>
            <a:lvl4pPr marL="1371617" indent="0">
              <a:buNone/>
              <a:defRPr sz="1001"/>
            </a:lvl4pPr>
            <a:lvl5pPr marL="1828823" indent="0">
              <a:buNone/>
              <a:defRPr sz="1001"/>
            </a:lvl5pPr>
            <a:lvl6pPr marL="2286029" indent="0">
              <a:buNone/>
              <a:defRPr sz="1001"/>
            </a:lvl6pPr>
            <a:lvl7pPr marL="2743234" indent="0">
              <a:buNone/>
              <a:defRPr sz="1001"/>
            </a:lvl7pPr>
            <a:lvl8pPr marL="3200440" indent="0">
              <a:buNone/>
              <a:defRPr sz="1001"/>
            </a:lvl8pPr>
            <a:lvl9pPr marL="3657646" indent="0">
              <a:buNone/>
              <a:defRPr sz="100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3BB38-8CED-45E7-8D52-9BE2E5BAD66E}" type="datetime1">
              <a:rPr kumimoji="1" lang="ja-JP" altLang="en-US" smtClean="0"/>
              <a:t>2025/11/6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B9B47-9E33-4BFC-96EC-6E8CB3D2A97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3993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1"/>
            </a:lvl2pPr>
            <a:lvl3pPr marL="914411" indent="0">
              <a:buNone/>
              <a:defRPr sz="1200"/>
            </a:lvl3pPr>
            <a:lvl4pPr marL="1371617" indent="0">
              <a:buNone/>
              <a:defRPr sz="1001"/>
            </a:lvl4pPr>
            <a:lvl5pPr marL="1828823" indent="0">
              <a:buNone/>
              <a:defRPr sz="1001"/>
            </a:lvl5pPr>
            <a:lvl6pPr marL="2286029" indent="0">
              <a:buNone/>
              <a:defRPr sz="1001"/>
            </a:lvl6pPr>
            <a:lvl7pPr marL="2743234" indent="0">
              <a:buNone/>
              <a:defRPr sz="1001"/>
            </a:lvl7pPr>
            <a:lvl8pPr marL="3200440" indent="0">
              <a:buNone/>
              <a:defRPr sz="1001"/>
            </a:lvl8pPr>
            <a:lvl9pPr marL="3657646" indent="0">
              <a:buNone/>
              <a:defRPr sz="100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8C8C6-7E97-46CE-9402-31CAA1319055}" type="datetime1">
              <a:rPr kumimoji="1" lang="ja-JP" altLang="en-US" smtClean="0"/>
              <a:t>2025/11/6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B9B47-9E33-4BFC-96EC-6E8CB3D2A97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1016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2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9AEE2-9867-4C58-930D-B22F2C5352CD}" type="datetime1">
              <a:rPr kumimoji="1" lang="ja-JP" altLang="en-US" smtClean="0"/>
              <a:t>2025/11/6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4B9B47-9E33-4BFC-96EC-6E8CB3D2A97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7098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4" indent="-228604" algn="l" defTabSz="914411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9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5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1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7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8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4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9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11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.jpe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.jpe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4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1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1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1.jpeg"/><Relationship Id="rId4" Type="http://schemas.openxmlformats.org/officeDocument/2006/relationships/image" Target="../media/image7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1.jpeg"/><Relationship Id="rId4" Type="http://schemas.openxmlformats.org/officeDocument/2006/relationships/image" Target="../media/image8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emf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281574"/>
              </p:ext>
            </p:extLst>
          </p:nvPr>
        </p:nvGraphicFramePr>
        <p:xfrm>
          <a:off x="4870938" y="61547"/>
          <a:ext cx="7256319" cy="6734906"/>
        </p:xfrm>
        <a:graphic>
          <a:graphicData uri="http://schemas.openxmlformats.org/drawingml/2006/table">
            <a:tbl>
              <a:tblPr firstCol="1" bandRow="1">
                <a:tableStyleId>{91EBBBCC-DAD2-459C-BE2E-F6DE35CF9A28}</a:tableStyleId>
              </a:tblPr>
              <a:tblGrid>
                <a:gridCol w="474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40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4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4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4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4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44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44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044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7044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7044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7044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7044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7044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7371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67166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7044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7044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</a:tblGrid>
              <a:tr h="47866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担当</a:t>
                      </a: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-</a:t>
                      </a: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山田</a:t>
                      </a: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星野</a:t>
                      </a:r>
                      <a:endParaRPr kumimoji="1" lang="en-US" altLang="ja-JP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星野</a:t>
                      </a: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山田</a:t>
                      </a: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0000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多田</a:t>
                      </a:r>
                      <a:endParaRPr lang="en-US" altLang="ja-JP" sz="1200" dirty="0">
                        <a:solidFill>
                          <a:srgbClr val="FF0000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ja-JP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en-US" altLang="ja-JP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4994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日付</a:t>
                      </a: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-</a:t>
                      </a:r>
                      <a:endParaRPr kumimoji="1"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2024.06.07</a:t>
                      </a:r>
                      <a:endParaRPr kumimoji="1"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2025.01.24</a:t>
                      </a: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2025.03.13</a:t>
                      </a:r>
                      <a:endParaRPr kumimoji="1"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2025.5.28</a:t>
                      </a:r>
                      <a:endParaRPr kumimoji="1"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rgbClr val="FF0000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2025/11/04</a:t>
                      </a:r>
                      <a:endParaRPr lang="ja-JP" altLang="en-US" sz="1200" dirty="0">
                        <a:solidFill>
                          <a:srgbClr val="FF0000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ja-JP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932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内容</a:t>
                      </a: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8inch display(2022)</a:t>
                      </a:r>
                      <a:r>
                        <a:rPr kumimoji="1" lang="ja-JP" altLang="en-US" sz="12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裏画面</a:t>
                      </a:r>
                      <a:endParaRPr kumimoji="1" lang="en-US" altLang="ja-JP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  <a:p>
                      <a:pPr algn="ctr"/>
                      <a:r>
                        <a:rPr kumimoji="1" lang="ja-JP" altLang="en-US" sz="12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動作仕様書</a:t>
                      </a:r>
                      <a:r>
                        <a:rPr kumimoji="1" lang="en-US" altLang="ja-JP" sz="12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V020</a:t>
                      </a:r>
                      <a:r>
                        <a:rPr kumimoji="1" lang="ja-JP" altLang="en-US" sz="12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のコピー</a:t>
                      </a: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EN474</a:t>
                      </a:r>
                      <a:r>
                        <a:rPr lang="ja-JP" altLang="en-US" sz="12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対応により仕様変更</a:t>
                      </a: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A14IW</a:t>
                      </a:r>
                      <a:r>
                        <a:rPr kumimoji="1" lang="ja-JP" altLang="en-US" sz="11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オートディギングブレーキ対応</a:t>
                      </a:r>
                      <a:endParaRPr kumimoji="1" lang="en-US" altLang="ja-JP" sz="11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A14IW</a:t>
                      </a:r>
                      <a:r>
                        <a:rPr kumimoji="1" lang="ja-JP" altLang="en-US" sz="12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ブームサスペンション対応</a:t>
                      </a:r>
                      <a:endParaRPr kumimoji="1" lang="en-US" altLang="ja-JP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出力画面に緊急ステアリング</a:t>
                      </a:r>
                      <a:r>
                        <a:rPr kumimoji="1" lang="en-US" altLang="ja-JP" sz="1200" baseline="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 SOL</a:t>
                      </a:r>
                      <a:r>
                        <a:rPr kumimoji="1" lang="ja-JP" altLang="en-US" sz="1200" baseline="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を追加</a:t>
                      </a:r>
                      <a:endParaRPr kumimoji="1" lang="en-US" altLang="ja-JP" sz="1200" baseline="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>
                          <a:solidFill>
                            <a:srgbClr val="FF0000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A13AW </a:t>
                      </a:r>
                      <a:r>
                        <a:rPr lang="ja-JP" altLang="en-US" sz="1200" dirty="0">
                          <a:solidFill>
                            <a:srgbClr val="FF0000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出力画面に拡張出力を追加</a:t>
                      </a:r>
                      <a:endParaRPr lang="en-US" altLang="ja-JP" sz="1200" dirty="0">
                        <a:solidFill>
                          <a:srgbClr val="FF0000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ja-JP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ja-JP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ja-JP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en-US" altLang="ja-JP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en-US" altLang="ja-JP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1272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プログラム</a:t>
                      </a:r>
                      <a:r>
                        <a:rPr kumimoji="1" lang="en-US" altLang="ja-JP" sz="12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Ver.</a:t>
                      </a:r>
                      <a:endParaRPr kumimoji="1"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P133</a:t>
                      </a:r>
                      <a:endParaRPr kumimoji="1"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ja-JP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P212</a:t>
                      </a:r>
                      <a:endParaRPr kumimoji="1" lang="en-US" altLang="ja-JP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P215</a:t>
                      </a:r>
                      <a:endParaRPr kumimoji="1"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200" dirty="0">
                        <a:solidFill>
                          <a:srgbClr val="FF0000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ja-JP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en-US" altLang="ja-JP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76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改訂</a:t>
                      </a: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Δ0</a:t>
                      </a:r>
                      <a:endParaRPr kumimoji="1"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Δ1</a:t>
                      </a: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Δ2</a:t>
                      </a:r>
                      <a:endParaRPr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Δ3</a:t>
                      </a:r>
                      <a:endParaRPr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Δ4</a:t>
                      </a:r>
                      <a:endParaRPr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rgbClr val="FF0000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Δ5</a:t>
                      </a:r>
                      <a:endParaRPr lang="ja-JP" altLang="en-US" sz="1200" dirty="0">
                        <a:solidFill>
                          <a:srgbClr val="FF0000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en-US" altLang="ja-JP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2876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来歴</a:t>
                      </a: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60642</a:t>
                      </a: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en-US" altLang="ja-JP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62495</a:t>
                      </a:r>
                      <a:endParaRPr kumimoji="1" lang="ja-JP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63514</a:t>
                      </a:r>
                      <a:endParaRPr kumimoji="1" lang="ja-JP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200" dirty="0">
                        <a:solidFill>
                          <a:srgbClr val="FF0000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ja-JP" sz="1200" dirty="0">
                        <a:highlight>
                          <a:srgbClr val="FFFF00"/>
                        </a:highlight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ja-JP" sz="1200" dirty="0">
                        <a:highlight>
                          <a:srgbClr val="FFFF00"/>
                        </a:highlight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en-US" altLang="ja-JP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976308"/>
              </p:ext>
            </p:extLst>
          </p:nvPr>
        </p:nvGraphicFramePr>
        <p:xfrm>
          <a:off x="3657603" y="1096790"/>
          <a:ext cx="355599" cy="5034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59310"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solidFill>
                            <a:schemeClr val="tx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17301-43840</a:t>
                      </a:r>
                      <a:endParaRPr kumimoji="1" lang="ja-JP" altLang="en-US" sz="1400" b="1" dirty="0">
                        <a:solidFill>
                          <a:schemeClr val="tx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5366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b="1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品番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 Box 157">
            <a:extLst>
              <a:ext uri="{FF2B5EF4-FFF2-40B4-BE49-F238E27FC236}">
                <a16:creationId xmlns:a16="http://schemas.microsoft.com/office/drawing/2014/main" id="{83C1DC4C-4A46-7BF2-1349-36D1E1BD16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851" y="473320"/>
            <a:ext cx="1981200" cy="5911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a14" a14:legacySpreadsheetColorIndex="65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xmlns:mc="http://schemas.openxmlformats.org/markup-compatibility/2006" val="000000" mc:Ignorable="a14" a14:legacySpreadsheetColorIndex="6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vert270" wrap="square" lIns="91440" tIns="45721" rIns="91440" bIns="45721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900"/>
              </a:lnSpc>
              <a:defRPr sz="1000"/>
            </a:pPr>
            <a:r>
              <a:rPr lang="en-US" altLang="ja-JP" sz="4000" b="1" dirty="0">
                <a:solidFill>
                  <a:srgbClr val="000000"/>
                </a:solidFill>
                <a:latin typeface="ＭＳ Ｐゴシック"/>
                <a:ea typeface="ＭＳ Ｐゴシック"/>
              </a:rPr>
              <a:t>8inch display </a:t>
            </a:r>
            <a:r>
              <a:rPr lang="ja-JP" altLang="en-US" sz="4000" b="1" dirty="0">
                <a:solidFill>
                  <a:srgbClr val="000000"/>
                </a:solidFill>
                <a:latin typeface="ＭＳ Ｐゴシック"/>
                <a:ea typeface="ＭＳ Ｐゴシック"/>
              </a:rPr>
              <a:t>動作仕様書</a:t>
            </a:r>
            <a:endParaRPr lang="en-US" altLang="ja-JP" sz="4000" b="1" dirty="0">
              <a:solidFill>
                <a:srgbClr val="000000"/>
              </a:solidFill>
              <a:latin typeface="ＭＳ Ｐゴシック"/>
              <a:ea typeface="ＭＳ Ｐゴシック"/>
            </a:endParaRPr>
          </a:p>
          <a:p>
            <a:pPr algn="ctr">
              <a:lnSpc>
                <a:spcPts val="2900"/>
              </a:lnSpc>
              <a:defRPr sz="1000"/>
            </a:pPr>
            <a:endParaRPr lang="en-US" altLang="ja-JP" sz="4000" b="1" dirty="0">
              <a:solidFill>
                <a:srgbClr val="000000"/>
              </a:solidFill>
              <a:latin typeface="ＭＳ Ｐゴシック"/>
              <a:ea typeface="ＭＳ Ｐゴシック"/>
              <a:cs typeface="Arial Unicode MS" panose="020B0604020202020204" pitchFamily="50" charset="-128"/>
            </a:endParaRPr>
          </a:p>
          <a:p>
            <a:pPr algn="ctr">
              <a:lnSpc>
                <a:spcPts val="2900"/>
              </a:lnSpc>
              <a:defRPr sz="1000"/>
            </a:pPr>
            <a:r>
              <a:rPr lang="ja-JP" altLang="en-US" sz="4000" b="1" dirty="0">
                <a:solidFill>
                  <a:srgbClr val="000000"/>
                </a:solidFill>
                <a:latin typeface="ＭＳ Ｐゴシック"/>
                <a:ea typeface="ＭＳ Ｐゴシック"/>
                <a:cs typeface="Arial Unicode MS" panose="020B0604020202020204" pitchFamily="50" charset="-128"/>
              </a:rPr>
              <a:t>裏画面　</a:t>
            </a:r>
            <a:r>
              <a:rPr lang="en-US" altLang="ja-JP" sz="4000" b="1" dirty="0">
                <a:solidFill>
                  <a:srgbClr val="000000"/>
                </a:solidFill>
                <a:latin typeface="ＭＳ Ｐゴシック"/>
                <a:ea typeface="ＭＳ Ｐゴシック"/>
                <a:cs typeface="Arial Unicode MS" panose="020B0604020202020204" pitchFamily="50" charset="-128"/>
              </a:rPr>
              <a:t>V0.05</a:t>
            </a:r>
          </a:p>
        </p:txBody>
      </p:sp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8322471D-6BC8-0FE1-B3BC-799C0CA479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773166"/>
              </p:ext>
            </p:extLst>
          </p:nvPr>
        </p:nvGraphicFramePr>
        <p:xfrm>
          <a:off x="3657603" y="1096790"/>
          <a:ext cx="355599" cy="5034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59310">
                <a:tc>
                  <a:txBody>
                    <a:bodyPr/>
                    <a:lstStyle/>
                    <a:p>
                      <a:r>
                        <a:rPr kumimoji="1" lang="en-US" altLang="ja-JP" sz="1400" b="1" strike="sngStrike" dirty="0">
                          <a:solidFill>
                            <a:schemeClr val="tx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17301-43840</a:t>
                      </a:r>
                      <a:r>
                        <a:rPr kumimoji="1" lang="ja-JP" altLang="en-US" sz="1400" b="1" dirty="0">
                          <a:solidFill>
                            <a:schemeClr val="tx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　</a:t>
                      </a:r>
                      <a:r>
                        <a:rPr kumimoji="1" lang="en-US" altLang="ja-JP" sz="1400" b="1" dirty="0">
                          <a:solidFill>
                            <a:schemeClr val="tx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17301-43842</a:t>
                      </a:r>
                      <a:endParaRPr kumimoji="1" lang="ja-JP" altLang="en-US" sz="1400" b="1" dirty="0">
                        <a:solidFill>
                          <a:schemeClr val="tx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5366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b="1" dirty="0">
                          <a:solidFill>
                            <a:schemeClr val="tx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品番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表 6">
            <a:extLst>
              <a:ext uri="{FF2B5EF4-FFF2-40B4-BE49-F238E27FC236}">
                <a16:creationId xmlns:a16="http://schemas.microsoft.com/office/drawing/2014/main" id="{C86EED2B-2EE2-179A-B2D3-29165721B5FE}"/>
              </a:ext>
            </a:extLst>
          </p:cNvPr>
          <p:cNvGraphicFramePr>
            <a:graphicFrameLocks noGrp="1"/>
          </p:cNvGraphicFramePr>
          <p:nvPr/>
        </p:nvGraphicFramePr>
        <p:xfrm>
          <a:off x="265620" y="213078"/>
          <a:ext cx="1214387" cy="3749324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3848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9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394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作成</a:t>
                      </a:r>
                    </a:p>
                  </a:txBody>
                  <a:tcPr marT="45721" marB="45721" vert="vert27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marT="45721" marB="45721" vert="vert27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394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確認</a:t>
                      </a:r>
                    </a:p>
                  </a:txBody>
                  <a:tcPr marT="45721" marB="45721" vert="vert27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marT="45721" marB="45721" vert="vert27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394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確認</a:t>
                      </a:r>
                    </a:p>
                  </a:txBody>
                  <a:tcPr marT="45721" marB="45721" vert="vert27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marT="45721" marB="45721" vert="vert27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748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承認</a:t>
                      </a:r>
                    </a:p>
                  </a:txBody>
                  <a:tcPr marT="45721" marB="45721" vert="vert27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marT="45721" marB="45721" vert="vert27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表 7">
            <a:extLst>
              <a:ext uri="{FF2B5EF4-FFF2-40B4-BE49-F238E27FC236}">
                <a16:creationId xmlns:a16="http://schemas.microsoft.com/office/drawing/2014/main" id="{A4D2553C-DFCF-940D-86C3-5FD8E35D4715}"/>
              </a:ext>
            </a:extLst>
          </p:cNvPr>
          <p:cNvGraphicFramePr>
            <a:graphicFrameLocks noGrp="1"/>
          </p:cNvGraphicFramePr>
          <p:nvPr/>
        </p:nvGraphicFramePr>
        <p:xfrm>
          <a:off x="277545" y="5248504"/>
          <a:ext cx="1216057" cy="921636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3906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5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1636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管理課</a:t>
                      </a:r>
                    </a:p>
                  </a:txBody>
                  <a:tcPr marT="45721" marB="45721" vert="vert27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2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T="45721" marB="45721" vert="vert27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476EB9F-59A4-F721-A3BD-CEDFBB4AA52F}"/>
              </a:ext>
            </a:extLst>
          </p:cNvPr>
          <p:cNvSpPr txBox="1"/>
          <p:nvPr/>
        </p:nvSpPr>
        <p:spPr>
          <a:xfrm rot="16200000">
            <a:off x="3647506" y="4420488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Δ1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24009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60" y="745400"/>
            <a:ext cx="3391875" cy="6030000"/>
          </a:xfrm>
          <a:prstGeom prst="rect">
            <a:avLst/>
          </a:prstGeom>
        </p:spPr>
      </p:pic>
      <p:pic>
        <p:nvPicPr>
          <p:cNvPr id="21" name="Picture 3" descr="竹内ロゴ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テキスト ボックス 63"/>
          <p:cNvSpPr txBox="1"/>
          <p:nvPr/>
        </p:nvSpPr>
        <p:spPr>
          <a:xfrm>
            <a:off x="4067396" y="563039"/>
            <a:ext cx="65510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・この画面を表示しているとき、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CAN_[CLI2] 0Byte 0-3bit 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に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6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を送信し続ける</a:t>
            </a:r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・待機モード → 作業モードになった時、カメラ画面に遷移する</a:t>
            </a:r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・待機モードの時、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30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秒間操作が無くてもエンジン情報画面①に留まる</a:t>
            </a:r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・作業モードの時、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30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秒間操作が無い場合はカメラ画面に遷移する</a:t>
            </a:r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・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CAN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信号を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5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秒間受信しなかった時、または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0xFF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を受信した場合は、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[N/A]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を表示する</a:t>
            </a:r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  <a:p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機種判別が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A14IW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の時、各情報は以下の信号を参照して表示する</a:t>
            </a:r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</p:txBody>
      </p:sp>
      <p:sp>
        <p:nvSpPr>
          <p:cNvPr id="73" name="タイトル 1"/>
          <p:cNvSpPr>
            <a:spLocks noGrp="1"/>
          </p:cNvSpPr>
          <p:nvPr>
            <p:ph type="title"/>
          </p:nvPr>
        </p:nvSpPr>
        <p:spPr>
          <a:xfrm>
            <a:off x="228599" y="323693"/>
            <a:ext cx="3441355" cy="341632"/>
          </a:xfrm>
        </p:spPr>
        <p:txBody>
          <a:bodyPr wrap="square">
            <a:spAutoFit/>
          </a:bodyPr>
          <a:lstStyle/>
          <a:p>
            <a:r>
              <a:rPr lang="ja-JP" altLang="en-US" sz="1800" dirty="0">
                <a:latin typeface="+mn-ea"/>
                <a:ea typeface="+mn-ea"/>
                <a:cs typeface="メイリオ" panose="020B0604030504040204" pitchFamily="50" charset="-128"/>
              </a:rPr>
              <a:t>エンジン情報画面①</a:t>
            </a:r>
          </a:p>
        </p:txBody>
      </p:sp>
      <p:sp>
        <p:nvSpPr>
          <p:cNvPr id="10" name="角丸四角形 9"/>
          <p:cNvSpPr/>
          <p:nvPr/>
        </p:nvSpPr>
        <p:spPr>
          <a:xfrm>
            <a:off x="250190" y="6427470"/>
            <a:ext cx="1098000" cy="30861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D5</a:t>
            </a:r>
          </a:p>
        </p:txBody>
      </p:sp>
      <p:sp>
        <p:nvSpPr>
          <p:cNvPr id="11" name="角丸四角形 10"/>
          <p:cNvSpPr/>
          <p:nvPr/>
        </p:nvSpPr>
        <p:spPr>
          <a:xfrm>
            <a:off x="1388506" y="6427470"/>
            <a:ext cx="1098000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D6</a:t>
            </a:r>
          </a:p>
        </p:txBody>
      </p:sp>
      <p:sp>
        <p:nvSpPr>
          <p:cNvPr id="12" name="角丸四角形 11"/>
          <p:cNvSpPr/>
          <p:nvPr/>
        </p:nvSpPr>
        <p:spPr>
          <a:xfrm>
            <a:off x="2526824" y="6427470"/>
            <a:ext cx="1098000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D7</a:t>
            </a:r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270159"/>
              </p:ext>
            </p:extLst>
          </p:nvPr>
        </p:nvGraphicFramePr>
        <p:xfrm>
          <a:off x="4182792" y="1933050"/>
          <a:ext cx="5942828" cy="4424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6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4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9515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項目名</a:t>
                      </a:r>
                      <a:endParaRPr lang="ja-JP" altLang="en-US" sz="1100" b="0" i="0" u="none" strike="noStrike" dirty="0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内容</a:t>
                      </a:r>
                      <a:endParaRPr lang="ja-JP" altLang="en-US" sz="1100" b="0" i="0" u="none" strike="noStrike" dirty="0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参照</a:t>
                      </a:r>
                      <a:r>
                        <a:rPr lang="en-US" sz="1100" u="none" strike="noStrike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CAN ID (A14IW</a:t>
                      </a:r>
                      <a:r>
                        <a:rPr lang="ja-JP" altLang="en-US" sz="1100" u="none" strike="noStrike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タイプ</a:t>
                      </a:r>
                      <a:r>
                        <a:rPr lang="en-US" altLang="ja-JP" sz="1100" u="none" strike="noStrike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sz="1100" b="0" i="0" u="none" strike="noStrike" dirty="0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0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Accel</a:t>
                      </a:r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position 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フットアクセルセンサ</a:t>
                      </a:r>
                      <a:endParaRPr lang="ja-JP" altLang="en-US" sz="11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CAN_[SI] 2Byte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0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Accel</a:t>
                      </a:r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position 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アクセルセンサ</a:t>
                      </a:r>
                      <a:endParaRPr lang="ja-JP" altLang="en-US" sz="11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CAN_[SI] 3Byte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0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Operating speed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エンジン実回転数</a:t>
                      </a:r>
                      <a:endParaRPr lang="ja-JP" altLang="en-US" sz="11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CAN_[EEC1] 3-4Byte 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0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Torque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エンジントルク</a:t>
                      </a:r>
                      <a:endParaRPr lang="ja-JP" altLang="en-US" sz="11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CAN_[EEC2] 2Byte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70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Coolant level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冷却水残量</a:t>
                      </a:r>
                      <a:endParaRPr lang="ja-JP" altLang="en-US" sz="11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CAN_[EFL/P1] 7Byte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70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Oil pressure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エンジンオイル圧</a:t>
                      </a:r>
                      <a:endParaRPr lang="ja-JP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CAN_[EFL/P1] 3Byte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70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Oil temp.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エンジンオイル温度</a:t>
                      </a:r>
                      <a:endParaRPr lang="ja-JP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CAN_[ET1] 2-3Byte 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70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Fuel rate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燃料消費率</a:t>
                      </a:r>
                      <a:endParaRPr lang="ja-JP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CAN_[LFE] 0-1Byte 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70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Barometric pressure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大気圧</a:t>
                      </a:r>
                      <a:endParaRPr lang="ja-JP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CAN_[AMB] 0Byte 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70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Ambient air temp.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周囲温度</a:t>
                      </a:r>
                      <a:endParaRPr lang="ja-JP" altLang="en-US" sz="11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CAN_[AMB] 3-4 Byte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70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Air</a:t>
                      </a:r>
                      <a:r>
                        <a:rPr lang="ja-JP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filter</a:t>
                      </a:r>
                      <a:r>
                        <a:rPr lang="ja-JP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ja-JP" sz="11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diff.pressure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吸気フィルタ差圧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CAN_[IC1] 4Byte 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70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Boost pressure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ブースト圧</a:t>
                      </a:r>
                      <a:endParaRPr lang="ja-JP" altLang="en-US" sz="11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CAN_[IC1] 1Byte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70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Boost temp.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ブースト温度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CAN_[IC1] 2Byte 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70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Fuel</a:t>
                      </a:r>
                      <a:r>
                        <a:rPr lang="ja-JP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supply</a:t>
                      </a:r>
                      <a:r>
                        <a:rPr lang="ja-JP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pressure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燃料供給圧</a:t>
                      </a:r>
                      <a:endParaRPr lang="ja-JP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CAN_[EFL/P1] 0Byte 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70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Common-rail pressure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コモンレール圧</a:t>
                      </a:r>
                      <a:endParaRPr lang="ja-JP" altLang="en-US" sz="11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CAN_[MEASDATA3] 6-7Byte 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95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Inlet air mass flow rate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吸気量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CAN_[EGF1] 2-3Byte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95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Exhaust gas mass flow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排気量</a:t>
                      </a:r>
                      <a:endParaRPr lang="ja-JP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CAN_[EEC3] 5-6Byte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BA2E117-97A6-822C-12A6-B1EC47B0329D}"/>
              </a:ext>
            </a:extLst>
          </p:cNvPr>
          <p:cNvSpPr txBox="1"/>
          <p:nvPr/>
        </p:nvSpPr>
        <p:spPr>
          <a:xfrm>
            <a:off x="3834234" y="735903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Δ1</a:t>
            </a:r>
            <a:endParaRPr kumimoji="1" lang="ja-JP" altLang="en-US" sz="14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2FCE14A-4A90-A290-43B6-65173AC3FED8}"/>
              </a:ext>
            </a:extLst>
          </p:cNvPr>
          <p:cNvSpPr txBox="1"/>
          <p:nvPr/>
        </p:nvSpPr>
        <p:spPr>
          <a:xfrm>
            <a:off x="3834234" y="110456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Δ1</a:t>
            </a:r>
            <a:endParaRPr kumimoji="1" lang="ja-JP" altLang="en-US" sz="1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22848C0-66F0-B5AC-EC67-CA756235790D}"/>
              </a:ext>
            </a:extLst>
          </p:cNvPr>
          <p:cNvSpPr txBox="1"/>
          <p:nvPr/>
        </p:nvSpPr>
        <p:spPr>
          <a:xfrm>
            <a:off x="3831015" y="920235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Δ1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92652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60" y="745400"/>
            <a:ext cx="3391875" cy="6030000"/>
          </a:xfrm>
          <a:prstGeom prst="rect">
            <a:avLst/>
          </a:prstGeom>
        </p:spPr>
      </p:pic>
      <p:pic>
        <p:nvPicPr>
          <p:cNvPr id="21" name="Picture 3" descr="竹内ロゴ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タイトル 1"/>
          <p:cNvSpPr>
            <a:spLocks noGrp="1"/>
          </p:cNvSpPr>
          <p:nvPr>
            <p:ph type="title"/>
          </p:nvPr>
        </p:nvSpPr>
        <p:spPr>
          <a:xfrm>
            <a:off x="228599" y="323693"/>
            <a:ext cx="3441355" cy="341632"/>
          </a:xfrm>
        </p:spPr>
        <p:txBody>
          <a:bodyPr wrap="square">
            <a:spAutoFit/>
          </a:bodyPr>
          <a:lstStyle/>
          <a:p>
            <a:r>
              <a:rPr lang="ja-JP" altLang="en-US" sz="1800" dirty="0">
                <a:latin typeface="+mn-ea"/>
                <a:ea typeface="+mn-ea"/>
                <a:cs typeface="メイリオ" panose="020B0604030504040204" pitchFamily="50" charset="-128"/>
              </a:rPr>
              <a:t>エンジン情報画面①</a:t>
            </a:r>
          </a:p>
        </p:txBody>
      </p:sp>
      <p:sp>
        <p:nvSpPr>
          <p:cNvPr id="10" name="角丸四角形 9"/>
          <p:cNvSpPr/>
          <p:nvPr/>
        </p:nvSpPr>
        <p:spPr>
          <a:xfrm>
            <a:off x="250190" y="6427470"/>
            <a:ext cx="1098000" cy="30861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D5</a:t>
            </a:r>
          </a:p>
        </p:txBody>
      </p:sp>
      <p:sp>
        <p:nvSpPr>
          <p:cNvPr id="11" name="角丸四角形 10"/>
          <p:cNvSpPr/>
          <p:nvPr/>
        </p:nvSpPr>
        <p:spPr>
          <a:xfrm>
            <a:off x="1388506" y="6427470"/>
            <a:ext cx="1098000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D6</a:t>
            </a:r>
          </a:p>
        </p:txBody>
      </p:sp>
      <p:sp>
        <p:nvSpPr>
          <p:cNvPr id="12" name="角丸四角形 11"/>
          <p:cNvSpPr/>
          <p:nvPr/>
        </p:nvSpPr>
        <p:spPr>
          <a:xfrm>
            <a:off x="2526824" y="6427470"/>
            <a:ext cx="1098000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D7</a:t>
            </a:r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423012"/>
              </p:ext>
            </p:extLst>
          </p:nvPr>
        </p:nvGraphicFramePr>
        <p:xfrm>
          <a:off x="4175721" y="1928984"/>
          <a:ext cx="5942828" cy="4424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6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4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9515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項目名</a:t>
                      </a:r>
                      <a:endParaRPr lang="ja-JP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内容</a:t>
                      </a:r>
                      <a:endParaRPr lang="ja-JP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参照</a:t>
                      </a:r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CAN ID (A13AW</a:t>
                      </a:r>
                      <a:r>
                        <a:rPr lang="ja-JP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タイプ</a:t>
                      </a:r>
                      <a:r>
                        <a:rPr lang="en-US" altLang="ja-JP" sz="11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0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Accel</a:t>
                      </a:r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position 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フットアクセルセンサ</a:t>
                      </a:r>
                      <a:endParaRPr lang="ja-JP" altLang="en-US" sz="11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CAN_[SI] 2Byte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0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Accel</a:t>
                      </a:r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position 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アクセルセンサ</a:t>
                      </a:r>
                      <a:endParaRPr lang="ja-JP" altLang="en-US" sz="11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CAN_[SI] 3Byte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0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Operating speed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エンジン実回転数</a:t>
                      </a:r>
                      <a:endParaRPr lang="ja-JP" altLang="en-US" sz="11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CAN_[EEC1] 3-4Byte 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0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Torque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エンジントルク</a:t>
                      </a:r>
                      <a:endParaRPr lang="ja-JP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CAN_[EEC1] 2Byte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70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Coolant level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冷却水残量</a:t>
                      </a:r>
                      <a:endParaRPr lang="ja-JP" altLang="en-US" sz="11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CAN_[EFL/P1] 7Byte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70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Oil pressure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エンジンオイル圧</a:t>
                      </a:r>
                      <a:endParaRPr lang="ja-JP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CAN_[EFL/P1] 3Byte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70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Oil temp.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エンジンオイル温度</a:t>
                      </a:r>
                      <a:endParaRPr lang="ja-JP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CAN_[ET1] 2-3Byte 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70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Fuel rate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燃料消費率</a:t>
                      </a:r>
                      <a:endParaRPr lang="ja-JP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CAN_[LFE] 0-1Byte 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70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Barometric pressure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大気圧</a:t>
                      </a:r>
                      <a:endParaRPr lang="ja-JP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CAN_[AMB] 0Byte 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70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Ambient air temp.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周囲温度</a:t>
                      </a:r>
                      <a:endParaRPr lang="ja-JP" altLang="en-US" sz="11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CAN_[AMB] 3-4 Byte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70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Air</a:t>
                      </a:r>
                      <a:r>
                        <a:rPr lang="ja-JP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filter</a:t>
                      </a:r>
                      <a:r>
                        <a:rPr lang="ja-JP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ja-JP" sz="11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diff.pressure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吸気フィルタ差圧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CAN_[IC1] 4Byte 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70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Boost pressure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ブースト圧</a:t>
                      </a:r>
                      <a:endParaRPr lang="ja-JP" altLang="en-US" sz="11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CAN_[IC1] 1Byte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70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Boost temp.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ブースト温度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CAN_[IC1] 2Byte 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70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Fuel</a:t>
                      </a:r>
                      <a:r>
                        <a:rPr lang="ja-JP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supply</a:t>
                      </a:r>
                      <a:r>
                        <a:rPr lang="ja-JP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pressure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燃料供給圧</a:t>
                      </a:r>
                      <a:endParaRPr lang="ja-JP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CAN_[EFL/P1] 0Byte 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70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Common-rail pressure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コモンレール圧</a:t>
                      </a:r>
                      <a:endParaRPr lang="ja-JP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CAN_[EFL/P2] 2-3Byte 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95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Inlet air mass flow rate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吸気量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CAN_[EGF1] 2-3Byte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95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Exhaust gas mass flow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排気量</a:t>
                      </a:r>
                      <a:endParaRPr lang="ja-JP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CAN_[EEC3] 5-6Byte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CB8550-E20F-43EF-06B3-E1B20A7377A4}"/>
              </a:ext>
            </a:extLst>
          </p:cNvPr>
          <p:cNvSpPr txBox="1"/>
          <p:nvPr/>
        </p:nvSpPr>
        <p:spPr>
          <a:xfrm>
            <a:off x="4067396" y="563039"/>
            <a:ext cx="65510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・この画面を表示しているとき、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CAN_[CLI2] 0Byte 0-3bit 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に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6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を送信し続ける</a:t>
            </a:r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・待機モード → 作業モードになった時、カメラ画面に遷移する</a:t>
            </a:r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・待機モードの時、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30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秒間操作が無くてもエンジン情報画面①に留まる</a:t>
            </a:r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・作業モードの時、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30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秒間操作が無い場合はカメラ画面に遷移する</a:t>
            </a:r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・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CAN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信号を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5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秒間受信しなかった時、または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0xFF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を受信した場合は、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[N/A]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を表示する</a:t>
            </a:r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  <a:p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機種判別が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A13AW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の時、各情報は以下の信号を参照して表示する</a:t>
            </a:r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247005A-DEB3-40CD-322E-D14ABE821960}"/>
              </a:ext>
            </a:extLst>
          </p:cNvPr>
          <p:cNvSpPr txBox="1"/>
          <p:nvPr/>
        </p:nvSpPr>
        <p:spPr>
          <a:xfrm>
            <a:off x="3834234" y="735903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Δ1</a:t>
            </a:r>
            <a:endParaRPr kumimoji="1" lang="ja-JP" altLang="en-US" sz="1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45B2A10-80DD-064C-F99B-66D497E253D7}"/>
              </a:ext>
            </a:extLst>
          </p:cNvPr>
          <p:cNvSpPr txBox="1"/>
          <p:nvPr/>
        </p:nvSpPr>
        <p:spPr>
          <a:xfrm>
            <a:off x="3834234" y="110456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Δ1</a:t>
            </a:r>
            <a:endParaRPr kumimoji="1" lang="ja-JP" altLang="en-US" sz="1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452C6EF-5A5A-92C4-AF34-129F1B2D15DC}"/>
              </a:ext>
            </a:extLst>
          </p:cNvPr>
          <p:cNvSpPr txBox="1"/>
          <p:nvPr/>
        </p:nvSpPr>
        <p:spPr>
          <a:xfrm>
            <a:off x="3831015" y="920235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Δ1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24680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60" y="745400"/>
            <a:ext cx="3391875" cy="6030000"/>
          </a:xfrm>
          <a:prstGeom prst="rect">
            <a:avLst/>
          </a:prstGeom>
        </p:spPr>
      </p:pic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179583"/>
              </p:ext>
            </p:extLst>
          </p:nvPr>
        </p:nvGraphicFramePr>
        <p:xfrm>
          <a:off x="4153804" y="2132699"/>
          <a:ext cx="7497785" cy="35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8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2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75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4000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50" u="none" strike="noStrike" dirty="0">
                          <a:effectLst/>
                          <a:latin typeface="+mn-ea"/>
                          <a:ea typeface="+mn-ea"/>
                        </a:rPr>
                        <a:t>項目名</a:t>
                      </a:r>
                      <a:endParaRPr lang="ja-JP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50" u="none" strike="noStrike">
                          <a:effectLst/>
                          <a:latin typeface="+mn-ea"/>
                          <a:ea typeface="+mn-ea"/>
                        </a:rPr>
                        <a:t>内容</a:t>
                      </a:r>
                      <a:endParaRPr lang="ja-JP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50" u="none" strike="noStrike">
                          <a:effectLst/>
                          <a:latin typeface="+mn-ea"/>
                          <a:ea typeface="+mn-ea"/>
                        </a:rPr>
                        <a:t>参照</a:t>
                      </a:r>
                      <a:r>
                        <a:rPr lang="en-US" sz="1050" u="none" strike="noStrike">
                          <a:effectLst/>
                          <a:latin typeface="+mn-ea"/>
                          <a:ea typeface="+mn-ea"/>
                        </a:rPr>
                        <a:t>CAN ID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>
                          <a:effectLst/>
                          <a:latin typeface="+mn-ea"/>
                          <a:ea typeface="+mn-ea"/>
                        </a:rPr>
                        <a:t>DPF exhaust diff. pressure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  <a:latin typeface="+mn-ea"/>
                          <a:ea typeface="+mn-ea"/>
                        </a:rPr>
                        <a:t>DPF</a:t>
                      </a:r>
                      <a:r>
                        <a:rPr lang="ja-JP" altLang="en-US" sz="1050" u="none" strike="noStrike">
                          <a:effectLst/>
                          <a:latin typeface="+mn-ea"/>
                          <a:ea typeface="+mn-ea"/>
                        </a:rPr>
                        <a:t>排気差圧</a:t>
                      </a:r>
                      <a:endParaRPr lang="ja-JP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  <a:latin typeface="+mn-ea"/>
                          <a:ea typeface="+mn-ea"/>
                        </a:rPr>
                        <a:t>CAN_[AT1IMG] 4-5Byte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>
                          <a:effectLst/>
                          <a:latin typeface="+mn-ea"/>
                          <a:ea typeface="+mn-ea"/>
                        </a:rPr>
                        <a:t>DOC inlet gas temp.　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  <a:latin typeface="+mn-ea"/>
                          <a:ea typeface="+mn-ea"/>
                        </a:rPr>
                        <a:t>DOC</a:t>
                      </a:r>
                      <a:r>
                        <a:rPr lang="ja-JP" altLang="en-US" sz="1050" u="none" strike="noStrike">
                          <a:effectLst/>
                          <a:latin typeface="+mn-ea"/>
                          <a:ea typeface="+mn-ea"/>
                        </a:rPr>
                        <a:t>入口温度</a:t>
                      </a:r>
                      <a:endParaRPr lang="ja-JP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CAN_[A1DOC] 0-1Byte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effectLst/>
                          <a:latin typeface="+mn-ea"/>
                          <a:ea typeface="+mn-ea"/>
                        </a:rPr>
                        <a:t>DOC outlet gas temp.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  <a:latin typeface="+mn-ea"/>
                          <a:ea typeface="+mn-ea"/>
                        </a:rPr>
                        <a:t>DOC</a:t>
                      </a:r>
                      <a:r>
                        <a:rPr lang="ja-JP" altLang="en-US" sz="1050" u="none" strike="noStrike">
                          <a:effectLst/>
                          <a:latin typeface="+mn-ea"/>
                          <a:ea typeface="+mn-ea"/>
                        </a:rPr>
                        <a:t>出口温度</a:t>
                      </a:r>
                      <a:endParaRPr lang="ja-JP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CAN_[A1DOC] 2-3Byte 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DPF outlet gas temp.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DPF</a:t>
                      </a:r>
                      <a:r>
                        <a:rPr lang="ja-JP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出口温度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050" dirty="0">
                          <a:solidFill>
                            <a:schemeClr val="tx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CAN_[AT1OG2] 2-3Byte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effectLst/>
                          <a:latin typeface="+mn-ea"/>
                          <a:ea typeface="+mn-ea"/>
                        </a:rPr>
                        <a:t>SCR inlet gas temp.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  <a:latin typeface="+mn-ea"/>
                          <a:ea typeface="+mn-ea"/>
                        </a:rPr>
                        <a:t>SCR</a:t>
                      </a:r>
                      <a:r>
                        <a:rPr lang="ja-JP" altLang="en-US" sz="1050" u="none" strike="noStrike">
                          <a:effectLst/>
                          <a:latin typeface="+mn-ea"/>
                          <a:ea typeface="+mn-ea"/>
                        </a:rPr>
                        <a:t>入口温度</a:t>
                      </a:r>
                      <a:endParaRPr lang="ja-JP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  <a:latin typeface="+mn-ea"/>
                          <a:ea typeface="+mn-ea"/>
                        </a:rPr>
                        <a:t>CAN_[AT1IG2] 0-1Byte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effectLst/>
                          <a:latin typeface="+mn-ea"/>
                          <a:ea typeface="+mn-ea"/>
                        </a:rPr>
                        <a:t>DPF soot load percent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  <a:latin typeface="+mn-ea"/>
                          <a:ea typeface="+mn-ea"/>
                        </a:rPr>
                        <a:t>PM</a:t>
                      </a:r>
                      <a:r>
                        <a:rPr lang="ja-JP" altLang="en-US" sz="1050" u="none" strike="noStrike" dirty="0">
                          <a:effectLst/>
                          <a:latin typeface="+mn-ea"/>
                          <a:ea typeface="+mn-ea"/>
                        </a:rPr>
                        <a:t>堆積量</a:t>
                      </a:r>
                      <a:endParaRPr lang="ja-JP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  <a:latin typeface="+mn-ea"/>
                          <a:ea typeface="+mn-ea"/>
                        </a:rPr>
                        <a:t>CAN_[AT1S] 0Byte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effectLst/>
                          <a:latin typeface="+mn-ea"/>
                          <a:ea typeface="+mn-ea"/>
                        </a:rPr>
                        <a:t>DPF ash load percent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050" u="none" strike="noStrike" dirty="0">
                          <a:effectLst/>
                          <a:latin typeface="+mn-ea"/>
                          <a:ea typeface="+mn-ea"/>
                        </a:rPr>
                        <a:t>灰堆積量</a:t>
                      </a:r>
                      <a:endParaRPr lang="ja-JP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  <a:latin typeface="+mn-ea"/>
                          <a:ea typeface="+mn-ea"/>
                        </a:rPr>
                        <a:t>CAN_[AT1S] 1Byte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DPF soot mass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PM</a:t>
                      </a:r>
                      <a:r>
                        <a:rPr lang="ja-JP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の量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11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05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CAN_[DPF1S] 0Byte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effectLst/>
                          <a:latin typeface="+mn-ea"/>
                          <a:ea typeface="+mn-ea"/>
                        </a:rPr>
                        <a:t>DEF actual quantity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  <a:latin typeface="+mn-ea"/>
                          <a:ea typeface="+mn-ea"/>
                        </a:rPr>
                        <a:t>DEF</a:t>
                      </a:r>
                      <a:r>
                        <a:rPr lang="ja-JP" altLang="en-US" sz="1050" u="none" strike="noStrike">
                          <a:effectLst/>
                          <a:latin typeface="+mn-ea"/>
                          <a:ea typeface="+mn-ea"/>
                        </a:rPr>
                        <a:t>実投下量</a:t>
                      </a:r>
                      <a:endParaRPr lang="ja-JP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  <a:latin typeface="+mn-ea"/>
                          <a:ea typeface="+mn-ea"/>
                        </a:rPr>
                        <a:t>CAN_[A1SCRDSI1] 0-1Byte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effectLst/>
                          <a:latin typeface="+mn-ea"/>
                          <a:ea typeface="+mn-ea"/>
                        </a:rPr>
                        <a:t>DEF absolute pressure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  <a:latin typeface="+mn-ea"/>
                          <a:ea typeface="+mn-ea"/>
                        </a:rPr>
                        <a:t>DEF</a:t>
                      </a:r>
                      <a:r>
                        <a:rPr lang="ja-JP" altLang="en-US" sz="1050" u="none" strike="noStrike">
                          <a:effectLst/>
                          <a:latin typeface="+mn-ea"/>
                          <a:ea typeface="+mn-ea"/>
                        </a:rPr>
                        <a:t>絶対圧</a:t>
                      </a:r>
                      <a:endParaRPr lang="ja-JP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  <a:latin typeface="+mn-ea"/>
                          <a:ea typeface="+mn-ea"/>
                        </a:rPr>
                        <a:t>CAN_[A1SCRDSI1] 5Byte 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Limit level by DEF tank level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05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DEF</a:t>
                      </a:r>
                      <a:r>
                        <a:rPr lang="ja-JP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残量による制限レベル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CAN_[EPA1] 0Byte 0-1bit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Limit level by DEF quality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DEF</a:t>
                      </a:r>
                      <a:r>
                        <a:rPr lang="ja-JP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品質による制限レベル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CAN_[EPA2] 0Byte 0-1bit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Limit level by anti tamper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05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SCR</a:t>
                      </a:r>
                      <a:r>
                        <a:rPr lang="ja-JP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システム改ざんによる制限レベル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CAN_[EPA2] 4Byte 0-1bit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Limit level by incorrect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SCR</a:t>
                      </a:r>
                      <a:r>
                        <a:rPr lang="ja-JP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システム改ざんと</a:t>
                      </a:r>
                      <a:r>
                        <a:rPr lang="en-US" altLang="ja-JP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NOx</a:t>
                      </a:r>
                      <a:r>
                        <a:rPr lang="ja-JP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による制限レベル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CAN_[EPA1] 3Byte 0-2bit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73" name="タイトル 1"/>
          <p:cNvSpPr>
            <a:spLocks noGrp="1"/>
          </p:cNvSpPr>
          <p:nvPr>
            <p:ph type="title"/>
          </p:nvPr>
        </p:nvSpPr>
        <p:spPr>
          <a:xfrm>
            <a:off x="228601" y="323693"/>
            <a:ext cx="2280765" cy="341632"/>
          </a:xfrm>
        </p:spPr>
        <p:txBody>
          <a:bodyPr wrap="square">
            <a:spAutoFit/>
          </a:bodyPr>
          <a:lstStyle/>
          <a:p>
            <a:r>
              <a:rPr lang="ja-JP" altLang="en-US" sz="1800" dirty="0">
                <a:latin typeface="+mn-ea"/>
                <a:ea typeface="+mn-ea"/>
                <a:cs typeface="メイリオ" panose="020B0604030504040204" pitchFamily="50" charset="-128"/>
              </a:rPr>
              <a:t>エンジン情報画面②</a:t>
            </a:r>
          </a:p>
        </p:txBody>
      </p:sp>
      <p:sp>
        <p:nvSpPr>
          <p:cNvPr id="16" name="角丸四角形 15"/>
          <p:cNvSpPr/>
          <p:nvPr/>
        </p:nvSpPr>
        <p:spPr>
          <a:xfrm>
            <a:off x="250190" y="6427470"/>
            <a:ext cx="1098000" cy="30861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D5</a:t>
            </a:r>
          </a:p>
        </p:txBody>
      </p:sp>
      <p:sp>
        <p:nvSpPr>
          <p:cNvPr id="17" name="角丸四角形 16"/>
          <p:cNvSpPr/>
          <p:nvPr/>
        </p:nvSpPr>
        <p:spPr>
          <a:xfrm>
            <a:off x="1388506" y="6427470"/>
            <a:ext cx="1098000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D6</a:t>
            </a:r>
          </a:p>
        </p:txBody>
      </p:sp>
      <p:sp>
        <p:nvSpPr>
          <p:cNvPr id="18" name="角丸四角形 17"/>
          <p:cNvSpPr/>
          <p:nvPr/>
        </p:nvSpPr>
        <p:spPr>
          <a:xfrm>
            <a:off x="2526824" y="6427470"/>
            <a:ext cx="1098000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D7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DC662A4-EB31-17AA-31A7-812254656209}"/>
              </a:ext>
            </a:extLst>
          </p:cNvPr>
          <p:cNvSpPr txBox="1"/>
          <p:nvPr/>
        </p:nvSpPr>
        <p:spPr>
          <a:xfrm>
            <a:off x="4067395" y="563039"/>
            <a:ext cx="72012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・この画面を表示しているとき、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CAN_[CLI2] 0Byte 0-3bit 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に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6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を送信し続ける</a:t>
            </a:r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・待機モード → 作業モードになった時、カメラ画面に遷移する</a:t>
            </a:r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・待機モードの時、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30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秒間操作が無くてもエンジン情報画面②に留まる</a:t>
            </a:r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・作業モードの時、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30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秒間操作が無い場合はカメラ画面に遷移する</a:t>
            </a:r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・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CAN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信号を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5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秒間受信しなかった時、または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0xFF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を受信した場合は、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[N/A]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を表示する</a:t>
            </a:r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・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DPF soot load percent 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と 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DPF ash load percent 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は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2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分間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CAN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を受信しなかった時、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[N/A]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を表示する</a:t>
            </a:r>
          </a:p>
          <a:p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機種判別が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A14IW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の時、各情報は以下の信号を参照して表示する</a:t>
            </a:r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BF7197D-1038-3C04-65FB-67B575D65902}"/>
              </a:ext>
            </a:extLst>
          </p:cNvPr>
          <p:cNvSpPr txBox="1"/>
          <p:nvPr/>
        </p:nvSpPr>
        <p:spPr>
          <a:xfrm>
            <a:off x="3834234" y="735903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Δ1</a:t>
            </a:r>
            <a:endParaRPr kumimoji="1" lang="ja-JP" altLang="en-US" sz="1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CF9A3EB-8C2F-A998-56CF-BF396E53A07B}"/>
              </a:ext>
            </a:extLst>
          </p:cNvPr>
          <p:cNvSpPr txBox="1"/>
          <p:nvPr/>
        </p:nvSpPr>
        <p:spPr>
          <a:xfrm>
            <a:off x="3834234" y="110456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Δ1</a:t>
            </a:r>
            <a:endParaRPr kumimoji="1" lang="ja-JP" altLang="en-US" sz="1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B0A7084-F56C-5E9B-8E16-373FD9511006}"/>
              </a:ext>
            </a:extLst>
          </p:cNvPr>
          <p:cNvSpPr txBox="1"/>
          <p:nvPr/>
        </p:nvSpPr>
        <p:spPr>
          <a:xfrm>
            <a:off x="3831015" y="920235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Δ1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3449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807426"/>
              </p:ext>
            </p:extLst>
          </p:nvPr>
        </p:nvGraphicFramePr>
        <p:xfrm>
          <a:off x="4153974" y="2132699"/>
          <a:ext cx="7497785" cy="35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8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2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75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4000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50" u="none" strike="noStrike" dirty="0">
                          <a:effectLst/>
                          <a:latin typeface="+mn-ea"/>
                          <a:ea typeface="+mn-ea"/>
                        </a:rPr>
                        <a:t>項目名</a:t>
                      </a:r>
                      <a:endParaRPr lang="ja-JP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50" u="none" strike="noStrike">
                          <a:effectLst/>
                          <a:latin typeface="+mn-ea"/>
                          <a:ea typeface="+mn-ea"/>
                        </a:rPr>
                        <a:t>内容</a:t>
                      </a:r>
                      <a:endParaRPr lang="ja-JP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50" u="none" strike="noStrike" dirty="0">
                          <a:effectLst/>
                          <a:latin typeface="+mn-ea"/>
                          <a:ea typeface="+mn-ea"/>
                        </a:rPr>
                        <a:t>参照</a:t>
                      </a:r>
                      <a:r>
                        <a:rPr lang="en-US" sz="1050" u="none" strike="noStrike" dirty="0">
                          <a:effectLst/>
                          <a:latin typeface="+mn-ea"/>
                          <a:ea typeface="+mn-ea"/>
                        </a:rPr>
                        <a:t>CAN ID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>
                          <a:effectLst/>
                          <a:latin typeface="+mn-ea"/>
                          <a:ea typeface="+mn-ea"/>
                        </a:rPr>
                        <a:t>DPF exhaust diff. pressure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  <a:latin typeface="+mn-ea"/>
                          <a:ea typeface="+mn-ea"/>
                        </a:rPr>
                        <a:t>DPF</a:t>
                      </a:r>
                      <a:r>
                        <a:rPr lang="ja-JP" altLang="en-US" sz="1050" u="none" strike="noStrike">
                          <a:effectLst/>
                          <a:latin typeface="+mn-ea"/>
                          <a:ea typeface="+mn-ea"/>
                        </a:rPr>
                        <a:t>排気差圧</a:t>
                      </a:r>
                      <a:endParaRPr lang="ja-JP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  <a:latin typeface="+mn-ea"/>
                          <a:ea typeface="+mn-ea"/>
                        </a:rPr>
                        <a:t>CAN_[AT1IMG] 4-5Byte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>
                          <a:effectLst/>
                          <a:latin typeface="+mn-ea"/>
                          <a:ea typeface="+mn-ea"/>
                        </a:rPr>
                        <a:t>DOC inlet gas temp.　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DOC</a:t>
                      </a:r>
                      <a:r>
                        <a:rPr lang="ja-JP" altLang="en-US" sz="105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入口温度</a:t>
                      </a:r>
                      <a:endParaRPr lang="ja-JP" altLang="en-US" sz="105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CAN_[A1DOC] 0-1Byte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effectLst/>
                          <a:latin typeface="+mn-ea"/>
                          <a:ea typeface="+mn-ea"/>
                        </a:rPr>
                        <a:t>DOC outlet gas temp.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DOC</a:t>
                      </a:r>
                      <a:r>
                        <a:rPr lang="ja-JP" altLang="en-US" sz="105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出口温度</a:t>
                      </a:r>
                      <a:endParaRPr lang="ja-JP" altLang="en-US" sz="105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050" dirty="0">
                          <a:solidFill>
                            <a:schemeClr val="tx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CAN_[AT1IG2] 2-3Byte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DPF outlet gas temp.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DPF</a:t>
                      </a:r>
                      <a:r>
                        <a:rPr lang="ja-JP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出口温度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05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CAN_[AT1OG2] 2-3Byte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effectLst/>
                          <a:latin typeface="+mn-ea"/>
                          <a:ea typeface="+mn-ea"/>
                        </a:rPr>
                        <a:t>SCR inlet gas temp.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  <a:latin typeface="+mn-ea"/>
                          <a:ea typeface="+mn-ea"/>
                        </a:rPr>
                        <a:t>SCR</a:t>
                      </a:r>
                      <a:r>
                        <a:rPr lang="ja-JP" altLang="en-US" sz="1050" u="none" strike="noStrike" dirty="0">
                          <a:effectLst/>
                          <a:latin typeface="+mn-ea"/>
                          <a:ea typeface="+mn-ea"/>
                        </a:rPr>
                        <a:t>入口温度</a:t>
                      </a:r>
                      <a:endParaRPr lang="ja-JP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  <a:latin typeface="+mn-ea"/>
                          <a:ea typeface="+mn-ea"/>
                        </a:rPr>
                        <a:t>CAN_[AT1IG2] 0-1Byte 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effectLst/>
                          <a:latin typeface="+mn-ea"/>
                          <a:ea typeface="+mn-ea"/>
                        </a:rPr>
                        <a:t>DPF soot load percent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  <a:latin typeface="+mn-ea"/>
                          <a:ea typeface="+mn-ea"/>
                        </a:rPr>
                        <a:t>PM</a:t>
                      </a:r>
                      <a:r>
                        <a:rPr lang="ja-JP" altLang="en-US" sz="1050" u="none" strike="noStrike" dirty="0">
                          <a:effectLst/>
                          <a:latin typeface="+mn-ea"/>
                          <a:ea typeface="+mn-ea"/>
                        </a:rPr>
                        <a:t>堆積量</a:t>
                      </a:r>
                      <a:endParaRPr lang="ja-JP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  <a:latin typeface="+mn-ea"/>
                          <a:ea typeface="+mn-ea"/>
                        </a:rPr>
                        <a:t>CAN_[AT1S] 0Byte 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effectLst/>
                          <a:latin typeface="+mn-ea"/>
                          <a:ea typeface="+mn-ea"/>
                        </a:rPr>
                        <a:t>DPF ash load percent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050" u="none" strike="noStrike" dirty="0">
                          <a:effectLst/>
                          <a:latin typeface="+mn-ea"/>
                          <a:ea typeface="+mn-ea"/>
                        </a:rPr>
                        <a:t>灰堆積量</a:t>
                      </a:r>
                      <a:endParaRPr lang="ja-JP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  <a:latin typeface="+mn-ea"/>
                          <a:ea typeface="+mn-ea"/>
                        </a:rPr>
                        <a:t>CAN_[AT1S] 1Byte 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DPF soot mass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PM</a:t>
                      </a:r>
                      <a:r>
                        <a:rPr lang="ja-JP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の量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11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05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CAN_[DPF1S] 0Byte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effectLst/>
                          <a:latin typeface="+mn-ea"/>
                          <a:ea typeface="+mn-ea"/>
                        </a:rPr>
                        <a:t>DEF actual quantity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  <a:latin typeface="+mn-ea"/>
                          <a:ea typeface="+mn-ea"/>
                        </a:rPr>
                        <a:t>DEF</a:t>
                      </a:r>
                      <a:r>
                        <a:rPr lang="ja-JP" altLang="en-US" sz="1050" u="none" strike="noStrike" dirty="0">
                          <a:effectLst/>
                          <a:latin typeface="+mn-ea"/>
                          <a:ea typeface="+mn-ea"/>
                        </a:rPr>
                        <a:t>実投下量</a:t>
                      </a:r>
                      <a:endParaRPr lang="ja-JP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  <a:latin typeface="+mn-ea"/>
                          <a:ea typeface="+mn-ea"/>
                        </a:rPr>
                        <a:t>CAN_[A1SCRDSI1] 0-1Byte 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effectLst/>
                          <a:latin typeface="+mn-ea"/>
                          <a:ea typeface="+mn-ea"/>
                        </a:rPr>
                        <a:t>DEF absolute pressure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  <a:latin typeface="+mn-ea"/>
                          <a:ea typeface="+mn-ea"/>
                        </a:rPr>
                        <a:t>DEF</a:t>
                      </a:r>
                      <a:r>
                        <a:rPr lang="ja-JP" altLang="en-US" sz="1050" u="none" strike="noStrike" dirty="0">
                          <a:effectLst/>
                          <a:latin typeface="+mn-ea"/>
                          <a:ea typeface="+mn-ea"/>
                        </a:rPr>
                        <a:t>絶対圧</a:t>
                      </a:r>
                      <a:endParaRPr lang="ja-JP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  <a:latin typeface="+mn-ea"/>
                          <a:ea typeface="+mn-ea"/>
                        </a:rPr>
                        <a:t>CAN_[A1SCRDSI1] 5Byte 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Limit level by DEF tank level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DEF</a:t>
                      </a:r>
                      <a:r>
                        <a:rPr lang="ja-JP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残量による制限レベル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CAN_[EPA1] 0Byte 0-1bit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Limit level by DEF quality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DEF</a:t>
                      </a:r>
                      <a:r>
                        <a:rPr lang="ja-JP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品質による制限レベル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CAN_[EPA2] 0Byte 0-1bit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Limit level by anti tamper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SCR</a:t>
                      </a:r>
                      <a:r>
                        <a:rPr lang="ja-JP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システム改ざんによる制限レベル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CAN_[EPA2] 4Byte 0-1bit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Limit level by incorrect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SCR</a:t>
                      </a:r>
                      <a:r>
                        <a:rPr lang="ja-JP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システム改ざんと</a:t>
                      </a:r>
                      <a:r>
                        <a:rPr lang="en-US" altLang="ja-JP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NOx</a:t>
                      </a:r>
                      <a:r>
                        <a:rPr lang="ja-JP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による制限レベル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CAN_[EPA1] 3Byte 0-2bit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73" name="タイトル 1"/>
          <p:cNvSpPr>
            <a:spLocks noGrp="1"/>
          </p:cNvSpPr>
          <p:nvPr>
            <p:ph type="title"/>
          </p:nvPr>
        </p:nvSpPr>
        <p:spPr>
          <a:xfrm>
            <a:off x="228601" y="323693"/>
            <a:ext cx="2280765" cy="341632"/>
          </a:xfrm>
        </p:spPr>
        <p:txBody>
          <a:bodyPr wrap="square">
            <a:spAutoFit/>
          </a:bodyPr>
          <a:lstStyle/>
          <a:p>
            <a:r>
              <a:rPr lang="ja-JP" altLang="en-US" sz="1800" dirty="0">
                <a:latin typeface="+mn-ea"/>
                <a:ea typeface="+mn-ea"/>
                <a:cs typeface="メイリオ" panose="020B0604030504040204" pitchFamily="50" charset="-128"/>
              </a:rPr>
              <a:t>エンジン情報画面②</a:t>
            </a:r>
          </a:p>
        </p:txBody>
      </p:sp>
      <p:sp>
        <p:nvSpPr>
          <p:cNvPr id="16" name="角丸四角形 15"/>
          <p:cNvSpPr/>
          <p:nvPr/>
        </p:nvSpPr>
        <p:spPr>
          <a:xfrm>
            <a:off x="250190" y="6427470"/>
            <a:ext cx="1098000" cy="30861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D5</a:t>
            </a:r>
          </a:p>
        </p:txBody>
      </p:sp>
      <p:sp>
        <p:nvSpPr>
          <p:cNvPr id="17" name="角丸四角形 16"/>
          <p:cNvSpPr/>
          <p:nvPr/>
        </p:nvSpPr>
        <p:spPr>
          <a:xfrm>
            <a:off x="1388506" y="6427470"/>
            <a:ext cx="1098000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D6</a:t>
            </a:r>
          </a:p>
        </p:txBody>
      </p:sp>
      <p:sp>
        <p:nvSpPr>
          <p:cNvPr id="18" name="角丸四角形 17"/>
          <p:cNvSpPr/>
          <p:nvPr/>
        </p:nvSpPr>
        <p:spPr>
          <a:xfrm>
            <a:off x="2526824" y="6427470"/>
            <a:ext cx="1098000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D7</a:t>
            </a: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60" y="745400"/>
            <a:ext cx="3391875" cy="60300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DFA0593-4740-4F73-F090-60BF793DC16E}"/>
              </a:ext>
            </a:extLst>
          </p:cNvPr>
          <p:cNvSpPr txBox="1"/>
          <p:nvPr/>
        </p:nvSpPr>
        <p:spPr>
          <a:xfrm>
            <a:off x="4067395" y="563039"/>
            <a:ext cx="72012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・この画面を表示しているとき、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CAN_[CLI2] 0Byte 0-3bit 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に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6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を送信し続ける</a:t>
            </a:r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・待機モード → 作業モードになった時、カメラ画面に遷移する</a:t>
            </a:r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・待機モードの時、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30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秒間操作が無くてもエンジン情報画面②に留まる</a:t>
            </a:r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・作業モードの時、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30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秒間操作が無い場合はカメラ画面に遷移する</a:t>
            </a:r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・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CAN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信号を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5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秒間受信しなかった時、または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0xFF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を受信した場合は、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[N/A]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を表示する</a:t>
            </a:r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・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DPF soot load percent 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と 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DPF ash load percent 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は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2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分間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CAN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を受信しなかった時、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[N/A]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を表示する</a:t>
            </a:r>
          </a:p>
          <a:p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機種判別が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A13AW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の時、各情報は以下の信号を参照して表示する</a:t>
            </a:r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2AF90AE-EDEB-F2E6-20C6-4F8E5520982F}"/>
              </a:ext>
            </a:extLst>
          </p:cNvPr>
          <p:cNvSpPr txBox="1"/>
          <p:nvPr/>
        </p:nvSpPr>
        <p:spPr>
          <a:xfrm>
            <a:off x="3834234" y="735903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Δ1</a:t>
            </a:r>
            <a:endParaRPr kumimoji="1" lang="ja-JP" altLang="en-US" sz="14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A593641-3749-57C7-8E83-90C0D0A8D1C9}"/>
              </a:ext>
            </a:extLst>
          </p:cNvPr>
          <p:cNvSpPr txBox="1"/>
          <p:nvPr/>
        </p:nvSpPr>
        <p:spPr>
          <a:xfrm>
            <a:off x="3834234" y="110456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Δ1</a:t>
            </a:r>
            <a:endParaRPr kumimoji="1" lang="ja-JP" altLang="en-US" sz="1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EB8FDE7-F2E8-1C6B-BE1C-B26806365448}"/>
              </a:ext>
            </a:extLst>
          </p:cNvPr>
          <p:cNvSpPr txBox="1"/>
          <p:nvPr/>
        </p:nvSpPr>
        <p:spPr>
          <a:xfrm>
            <a:off x="3831015" y="920235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Δ1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73226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テーブル&#10;&#10;自動的に生成された説明">
            <a:extLst>
              <a:ext uri="{FF2B5EF4-FFF2-40B4-BE49-F238E27FC236}">
                <a16:creationId xmlns:a16="http://schemas.microsoft.com/office/drawing/2014/main" id="{22E82955-349E-B798-A671-1DA431B11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54" y="748271"/>
            <a:ext cx="3391875" cy="6030000"/>
          </a:xfrm>
          <a:prstGeom prst="rect">
            <a:avLst/>
          </a:prstGeom>
        </p:spPr>
      </p:pic>
      <p:pic>
        <p:nvPicPr>
          <p:cNvPr id="21" name="Picture 3" descr="竹内ロゴ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タイトル 1"/>
          <p:cNvSpPr>
            <a:spLocks noGrp="1"/>
          </p:cNvSpPr>
          <p:nvPr>
            <p:ph type="title"/>
          </p:nvPr>
        </p:nvSpPr>
        <p:spPr>
          <a:xfrm>
            <a:off x="228602" y="291697"/>
            <a:ext cx="3288034" cy="405624"/>
          </a:xfrm>
        </p:spPr>
        <p:txBody>
          <a:bodyPr wrap="square">
            <a:spAutoFit/>
          </a:bodyPr>
          <a:lstStyle/>
          <a:p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車両情報画面</a:t>
            </a:r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729076"/>
              </p:ext>
            </p:extLst>
          </p:nvPr>
        </p:nvGraphicFramePr>
        <p:xfrm>
          <a:off x="4172688" y="2132699"/>
          <a:ext cx="5159101" cy="3384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6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1741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項目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参照</a:t>
                      </a: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CAN 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Axle speed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CAN_[IN22] 6-7Byte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AUX1 prop.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CAN_[AUX1_IO] 7Byte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AUX2 prop.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CAN_[AUX2_IO] 7Byte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AUX4 prop.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CAN_[AUX4_IO] 7Byte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Blade lever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CAN_[IN10] 7Byte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Swing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CAN_[IN10] 6Byte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Adjust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CAN_[IN17] 5Byte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Lift alarm sensor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CAN_[SI] 4-5Byte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Front brake press.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CAN_[IN11] 0-1Byte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Rear brake press.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CAN_[IN11] 2-3Byte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Accumulator (brake) press.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CAN_[IN11] 4-5Byte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Main C/V press.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CAN_[IN23] 0-1Byte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Sub C/V press.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CAN_[IN23] 2-3Byte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25" name="角丸四角形 24"/>
          <p:cNvSpPr/>
          <p:nvPr/>
        </p:nvSpPr>
        <p:spPr>
          <a:xfrm>
            <a:off x="250190" y="6427470"/>
            <a:ext cx="1098000" cy="30861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D5</a:t>
            </a:r>
          </a:p>
        </p:txBody>
      </p:sp>
      <p:sp>
        <p:nvSpPr>
          <p:cNvPr id="26" name="角丸四角形 25"/>
          <p:cNvSpPr/>
          <p:nvPr/>
        </p:nvSpPr>
        <p:spPr>
          <a:xfrm>
            <a:off x="1388506" y="6427470"/>
            <a:ext cx="1098000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D6</a:t>
            </a:r>
          </a:p>
        </p:txBody>
      </p:sp>
      <p:sp>
        <p:nvSpPr>
          <p:cNvPr id="27" name="角丸四角形 26"/>
          <p:cNvSpPr/>
          <p:nvPr/>
        </p:nvSpPr>
        <p:spPr>
          <a:xfrm>
            <a:off x="2526824" y="6427470"/>
            <a:ext cx="1098000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D7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186AF46-70C7-4F3F-7964-E0B69D508801}"/>
              </a:ext>
            </a:extLst>
          </p:cNvPr>
          <p:cNvSpPr txBox="1"/>
          <p:nvPr/>
        </p:nvSpPr>
        <p:spPr>
          <a:xfrm>
            <a:off x="4067395" y="563039"/>
            <a:ext cx="72012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・この画面を表示しているとき、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CAN_[CLI2] 0Byte 0-3bit 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に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6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を送信し続ける</a:t>
            </a:r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・待機モード → 作業モードになった時、カメラ画面に遷移する</a:t>
            </a:r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・待機モードの時、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30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秒間操作が無くても車両情報画面に留まる</a:t>
            </a:r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・作業モードの時、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30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秒間操作が無い場合はカメラ画面に遷移する</a:t>
            </a:r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・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CAN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信号を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5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秒間受信しなかった時、または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0xFF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を受信した場合は、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[N/A]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を表示する</a:t>
            </a:r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・「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Blade prop.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」「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Swing prop.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」「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Adjust prop.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」は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0xFF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を受信しても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[N/A]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を表示しない</a:t>
            </a:r>
          </a:p>
          <a:p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各情報は以下の信号を参照して表示する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912AB9A-84D1-C79E-4D0F-A0ED34A44EA3}"/>
              </a:ext>
            </a:extLst>
          </p:cNvPr>
          <p:cNvSpPr txBox="1"/>
          <p:nvPr/>
        </p:nvSpPr>
        <p:spPr>
          <a:xfrm>
            <a:off x="3834234" y="735903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Δ1</a:t>
            </a:r>
            <a:endParaRPr kumimoji="1" lang="ja-JP" altLang="en-US" sz="1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4028DB9-F0CA-B98C-1F6C-143A42BB9EBE}"/>
              </a:ext>
            </a:extLst>
          </p:cNvPr>
          <p:cNvSpPr txBox="1"/>
          <p:nvPr/>
        </p:nvSpPr>
        <p:spPr>
          <a:xfrm>
            <a:off x="3834234" y="110456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Δ1</a:t>
            </a:r>
            <a:endParaRPr kumimoji="1" lang="ja-JP" altLang="en-US" sz="1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F48DEBB-27C0-9BA2-D034-8947F3837EC7}"/>
              </a:ext>
            </a:extLst>
          </p:cNvPr>
          <p:cNvSpPr txBox="1"/>
          <p:nvPr/>
        </p:nvSpPr>
        <p:spPr>
          <a:xfrm>
            <a:off x="3831015" y="920235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Δ1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56470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60" y="745400"/>
            <a:ext cx="3391875" cy="6030000"/>
          </a:xfrm>
          <a:prstGeom prst="rect">
            <a:avLst/>
          </a:prstGeom>
        </p:spPr>
      </p:pic>
      <p:pic>
        <p:nvPicPr>
          <p:cNvPr id="21" name="Picture 3" descr="竹内ロゴ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タイトル 1"/>
          <p:cNvSpPr>
            <a:spLocks noGrp="1"/>
          </p:cNvSpPr>
          <p:nvPr>
            <p:ph type="title"/>
          </p:nvPr>
        </p:nvSpPr>
        <p:spPr>
          <a:xfrm>
            <a:off x="228602" y="295929"/>
            <a:ext cx="3288034" cy="397160"/>
          </a:xfrm>
        </p:spPr>
        <p:txBody>
          <a:bodyPr wrap="square">
            <a:spAutoFit/>
          </a:bodyPr>
          <a:lstStyle/>
          <a:p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その他情報画面</a:t>
            </a:r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223854"/>
              </p:ext>
            </p:extLst>
          </p:nvPr>
        </p:nvGraphicFramePr>
        <p:xfrm>
          <a:off x="4169794" y="2502031"/>
          <a:ext cx="4102100" cy="191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8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3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項目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参照</a:t>
                      </a: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CAN 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Main controller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CAN_[18FEDAE4] 1-7Byte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Sub controller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CAN_[18FEDAE3] 1-7Byte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Undercarriage  controller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CAN_[18FEDAE2] 1-7Byte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Display soft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Set point temp.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CAN_[18FFA019] 0Byte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Cabin point temp.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CAN_[18FFA019] 2Byte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Evaporator temp.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CAN_[18FFA019] 4Byte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" name="角丸四角形 15"/>
          <p:cNvSpPr/>
          <p:nvPr/>
        </p:nvSpPr>
        <p:spPr>
          <a:xfrm>
            <a:off x="250190" y="6427470"/>
            <a:ext cx="1098000" cy="30861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D5</a:t>
            </a:r>
          </a:p>
        </p:txBody>
      </p:sp>
      <p:sp>
        <p:nvSpPr>
          <p:cNvPr id="17" name="角丸四角形 16"/>
          <p:cNvSpPr/>
          <p:nvPr/>
        </p:nvSpPr>
        <p:spPr>
          <a:xfrm>
            <a:off x="1388506" y="6427470"/>
            <a:ext cx="1098000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D6</a:t>
            </a:r>
          </a:p>
        </p:txBody>
      </p:sp>
      <p:sp>
        <p:nvSpPr>
          <p:cNvPr id="18" name="角丸四角形 17"/>
          <p:cNvSpPr/>
          <p:nvPr/>
        </p:nvSpPr>
        <p:spPr>
          <a:xfrm>
            <a:off x="2526824" y="6427470"/>
            <a:ext cx="1098000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D7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B58D6E5-3AC9-BFFB-018E-F84B92C2C757}"/>
              </a:ext>
            </a:extLst>
          </p:cNvPr>
          <p:cNvSpPr txBox="1"/>
          <p:nvPr/>
        </p:nvSpPr>
        <p:spPr>
          <a:xfrm>
            <a:off x="4067395" y="563039"/>
            <a:ext cx="78102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・この画面を表示しているとき、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CAN_[CLI2] 0Byte 0-3bit 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に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6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を送信し続ける</a:t>
            </a:r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・待機モード → 作業モードになった時、カメラ画面に遷移する</a:t>
            </a:r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・待機モードの時、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30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秒間操作が無くてもその他情報画面に留まる</a:t>
            </a:r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・作業モードの時、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30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秒間操作が無い場合はカメラ画面に遷移する</a:t>
            </a:r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・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Program Version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の各項目は、起動から一度でも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CAN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信号を受信したら電源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OFF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まで受信した内容を表示し続ける。</a:t>
            </a:r>
          </a:p>
          <a:p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　起動から一度も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CAN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信号を受信しなかった時、または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0xFF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を受信した場合は、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[N/A]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を表示する。</a:t>
            </a:r>
          </a:p>
          <a:p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・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Air Conditioner Information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の各項目は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CAN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信号を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5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秒間受信しなかった時、</a:t>
            </a:r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　または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0xFF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を受信した場合は、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[N/A]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を表示する</a:t>
            </a:r>
          </a:p>
          <a:p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各情報は以下の信号を参照して表示する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304A934-47E4-40EE-5A9A-884A3D4D922F}"/>
              </a:ext>
            </a:extLst>
          </p:cNvPr>
          <p:cNvSpPr txBox="1"/>
          <p:nvPr/>
        </p:nvSpPr>
        <p:spPr>
          <a:xfrm>
            <a:off x="3834234" y="735903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Δ1</a:t>
            </a:r>
            <a:endParaRPr kumimoji="1" lang="ja-JP" altLang="en-US" sz="1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45D633F-0335-03AE-D2E5-4207ADF6CAB6}"/>
              </a:ext>
            </a:extLst>
          </p:cNvPr>
          <p:cNvSpPr txBox="1"/>
          <p:nvPr/>
        </p:nvSpPr>
        <p:spPr>
          <a:xfrm>
            <a:off x="3834234" y="110456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Δ1</a:t>
            </a:r>
            <a:endParaRPr kumimoji="1" lang="ja-JP" altLang="en-US" sz="1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0D0AE8C-EB17-BCAB-A422-A7AD5C1EEF6B}"/>
              </a:ext>
            </a:extLst>
          </p:cNvPr>
          <p:cNvSpPr txBox="1"/>
          <p:nvPr/>
        </p:nvSpPr>
        <p:spPr>
          <a:xfrm>
            <a:off x="3831015" y="920235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Δ1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93119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C5514CC2-437A-AACE-05EB-1C4FB2EEE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898225" y="1983394"/>
            <a:ext cx="5759997" cy="3239998"/>
          </a:xfrm>
          <a:prstGeom prst="rect">
            <a:avLst/>
          </a:prstGeom>
        </p:spPr>
      </p:pic>
      <p:pic>
        <p:nvPicPr>
          <p:cNvPr id="21" name="Picture 3" descr="竹内ロゴ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タイトル 1"/>
          <p:cNvSpPr>
            <a:spLocks noGrp="1"/>
          </p:cNvSpPr>
          <p:nvPr>
            <p:ph type="title"/>
          </p:nvPr>
        </p:nvSpPr>
        <p:spPr>
          <a:xfrm>
            <a:off x="228602" y="295929"/>
            <a:ext cx="3560976" cy="397160"/>
          </a:xfrm>
        </p:spPr>
        <p:txBody>
          <a:bodyPr wrap="square">
            <a:spAutoFit/>
          </a:bodyPr>
          <a:lstStyle/>
          <a:p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オプション選択画面－１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745674" y="83442"/>
            <a:ext cx="70843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・この画面を表示しているとき、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CAN_[CLI2] 0Byte 0-3bit 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に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6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を送信し続ける</a:t>
            </a:r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・待機モード → 作業モードになった時、カメラ画面に遷移する</a:t>
            </a:r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・待機モードの時、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30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秒間操作が無い場合はメイン画面に遷移する</a:t>
            </a:r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・作業モードの時、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30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秒間操作が無い場合はカメラ画面に遷移する</a:t>
            </a:r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・オプションの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ON/OFF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を切り替えは枠位置項目に応じたＣＡＮデータを送信する</a:t>
            </a:r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・オプション選択画面に遷移したとき、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S2-1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から順番で最初に選択可能な項目位置に枠を表示する</a:t>
            </a:r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  <a:p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  <a:p>
            <a:r>
              <a:rPr lang="en-US" altLang="ja-JP" sz="1200" dirty="0">
                <a:solidFill>
                  <a:srgbClr val="FF0000"/>
                </a:solidFill>
                <a:latin typeface="+mn-ea"/>
                <a:cs typeface="メイリオ" panose="020B0604030504040204" pitchFamily="50" charset="-128"/>
              </a:rPr>
              <a:t>※</a:t>
            </a:r>
            <a:r>
              <a:rPr lang="ja-JP" altLang="en-US" sz="1200" dirty="0">
                <a:solidFill>
                  <a:srgbClr val="FF0000"/>
                </a:solidFill>
                <a:latin typeface="+mn-ea"/>
                <a:cs typeface="メイリオ" panose="020B0604030504040204" pitchFamily="50" charset="-128"/>
              </a:rPr>
              <a:t>タッチパネル操作</a:t>
            </a:r>
            <a:endParaRPr lang="en-US" altLang="ja-JP" sz="1200" dirty="0">
              <a:solidFill>
                <a:srgbClr val="FF0000"/>
              </a:solidFill>
              <a:latin typeface="+mn-ea"/>
              <a:cs typeface="メイリオ" panose="020B0604030504040204" pitchFamily="50" charset="-128"/>
            </a:endParaRPr>
          </a:p>
        </p:txBody>
      </p:sp>
      <p:sp>
        <p:nvSpPr>
          <p:cNvPr id="35" name="角丸四角形 34"/>
          <p:cNvSpPr/>
          <p:nvPr/>
        </p:nvSpPr>
        <p:spPr>
          <a:xfrm>
            <a:off x="407392" y="1568770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</a:t>
            </a:r>
          </a:p>
        </p:txBody>
      </p:sp>
      <p:sp>
        <p:nvSpPr>
          <p:cNvPr id="36" name="角丸四角形 35"/>
          <p:cNvSpPr/>
          <p:nvPr/>
        </p:nvSpPr>
        <p:spPr>
          <a:xfrm>
            <a:off x="407392" y="1934201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S2-2</a:t>
            </a:r>
          </a:p>
        </p:txBody>
      </p:sp>
      <p:sp>
        <p:nvSpPr>
          <p:cNvPr id="37" name="角丸四角形 36"/>
          <p:cNvSpPr/>
          <p:nvPr/>
        </p:nvSpPr>
        <p:spPr>
          <a:xfrm>
            <a:off x="407392" y="2290754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S2-3</a:t>
            </a:r>
          </a:p>
        </p:txBody>
      </p:sp>
      <p:sp>
        <p:nvSpPr>
          <p:cNvPr id="39" name="角丸四角形 38"/>
          <p:cNvSpPr/>
          <p:nvPr/>
        </p:nvSpPr>
        <p:spPr>
          <a:xfrm>
            <a:off x="407392" y="3012738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S2-5</a:t>
            </a:r>
          </a:p>
        </p:txBody>
      </p:sp>
      <p:sp>
        <p:nvSpPr>
          <p:cNvPr id="41" name="角丸四角形 40"/>
          <p:cNvSpPr/>
          <p:nvPr/>
        </p:nvSpPr>
        <p:spPr>
          <a:xfrm>
            <a:off x="407392" y="3716966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S2-7</a:t>
            </a:r>
          </a:p>
        </p:txBody>
      </p:sp>
      <p:sp>
        <p:nvSpPr>
          <p:cNvPr id="42" name="角丸四角形 41"/>
          <p:cNvSpPr/>
          <p:nvPr/>
        </p:nvSpPr>
        <p:spPr>
          <a:xfrm>
            <a:off x="407392" y="4064641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S2-8</a:t>
            </a:r>
          </a:p>
        </p:txBody>
      </p:sp>
      <p:sp>
        <p:nvSpPr>
          <p:cNvPr id="43" name="角丸四角形 42"/>
          <p:cNvSpPr/>
          <p:nvPr/>
        </p:nvSpPr>
        <p:spPr>
          <a:xfrm>
            <a:off x="407392" y="4421194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S2-9</a:t>
            </a:r>
          </a:p>
        </p:txBody>
      </p:sp>
      <p:sp>
        <p:nvSpPr>
          <p:cNvPr id="44" name="角丸四角形 43"/>
          <p:cNvSpPr/>
          <p:nvPr/>
        </p:nvSpPr>
        <p:spPr>
          <a:xfrm>
            <a:off x="407392" y="4777757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S2-10</a:t>
            </a:r>
          </a:p>
        </p:txBody>
      </p:sp>
      <p:sp>
        <p:nvSpPr>
          <p:cNvPr id="45" name="角丸四角形 44"/>
          <p:cNvSpPr/>
          <p:nvPr/>
        </p:nvSpPr>
        <p:spPr>
          <a:xfrm>
            <a:off x="2010691" y="1580551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S2-11</a:t>
            </a:r>
          </a:p>
        </p:txBody>
      </p:sp>
      <p:sp>
        <p:nvSpPr>
          <p:cNvPr id="56" name="角丸四角形 55"/>
          <p:cNvSpPr/>
          <p:nvPr/>
        </p:nvSpPr>
        <p:spPr>
          <a:xfrm>
            <a:off x="2010691" y="1944260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S2-12</a:t>
            </a:r>
          </a:p>
        </p:txBody>
      </p:sp>
      <p:sp>
        <p:nvSpPr>
          <p:cNvPr id="57" name="角丸四角形 56"/>
          <p:cNvSpPr/>
          <p:nvPr/>
        </p:nvSpPr>
        <p:spPr>
          <a:xfrm>
            <a:off x="2010691" y="2307969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S2-13</a:t>
            </a:r>
          </a:p>
        </p:txBody>
      </p:sp>
      <p:sp>
        <p:nvSpPr>
          <p:cNvPr id="58" name="角丸四角形 57"/>
          <p:cNvSpPr/>
          <p:nvPr/>
        </p:nvSpPr>
        <p:spPr>
          <a:xfrm>
            <a:off x="2010691" y="2662800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S2-14</a:t>
            </a:r>
          </a:p>
        </p:txBody>
      </p:sp>
      <p:sp>
        <p:nvSpPr>
          <p:cNvPr id="59" name="角丸四角形 58"/>
          <p:cNvSpPr/>
          <p:nvPr/>
        </p:nvSpPr>
        <p:spPr>
          <a:xfrm>
            <a:off x="2010691" y="3008753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S2-15</a:t>
            </a:r>
          </a:p>
        </p:txBody>
      </p:sp>
      <p:sp>
        <p:nvSpPr>
          <p:cNvPr id="60" name="角丸四角形 59"/>
          <p:cNvSpPr/>
          <p:nvPr/>
        </p:nvSpPr>
        <p:spPr>
          <a:xfrm>
            <a:off x="2010691" y="3363584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S2-16</a:t>
            </a:r>
          </a:p>
        </p:txBody>
      </p:sp>
      <p:sp>
        <p:nvSpPr>
          <p:cNvPr id="61" name="角丸四角形 60"/>
          <p:cNvSpPr/>
          <p:nvPr/>
        </p:nvSpPr>
        <p:spPr>
          <a:xfrm>
            <a:off x="2010691" y="3709537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S2-17</a:t>
            </a:r>
          </a:p>
        </p:txBody>
      </p:sp>
      <p:sp>
        <p:nvSpPr>
          <p:cNvPr id="62" name="角丸四角形 61"/>
          <p:cNvSpPr/>
          <p:nvPr/>
        </p:nvSpPr>
        <p:spPr>
          <a:xfrm>
            <a:off x="2010691" y="4064368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S2-18</a:t>
            </a:r>
          </a:p>
        </p:txBody>
      </p:sp>
      <p:sp>
        <p:nvSpPr>
          <p:cNvPr id="63" name="角丸四角形 62"/>
          <p:cNvSpPr/>
          <p:nvPr/>
        </p:nvSpPr>
        <p:spPr>
          <a:xfrm>
            <a:off x="2010691" y="4418554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S2-19</a:t>
            </a:r>
          </a:p>
        </p:txBody>
      </p:sp>
      <p:sp>
        <p:nvSpPr>
          <p:cNvPr id="46" name="角丸四角形 45"/>
          <p:cNvSpPr/>
          <p:nvPr/>
        </p:nvSpPr>
        <p:spPr>
          <a:xfrm>
            <a:off x="317440" y="6160087"/>
            <a:ext cx="1098000" cy="30861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D5</a:t>
            </a:r>
          </a:p>
        </p:txBody>
      </p:sp>
      <p:sp>
        <p:nvSpPr>
          <p:cNvPr id="47" name="角丸四角形 46"/>
          <p:cNvSpPr/>
          <p:nvPr/>
        </p:nvSpPr>
        <p:spPr>
          <a:xfrm>
            <a:off x="1411366" y="6151207"/>
            <a:ext cx="1098000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D6</a:t>
            </a:r>
          </a:p>
        </p:txBody>
      </p:sp>
      <p:sp>
        <p:nvSpPr>
          <p:cNvPr id="48" name="角丸四角形 47"/>
          <p:cNvSpPr/>
          <p:nvPr/>
        </p:nvSpPr>
        <p:spPr>
          <a:xfrm>
            <a:off x="2523050" y="6151207"/>
            <a:ext cx="1098000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D7</a:t>
            </a:r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942206"/>
              </p:ext>
            </p:extLst>
          </p:nvPr>
        </p:nvGraphicFramePr>
        <p:xfrm>
          <a:off x="4833495" y="1635518"/>
          <a:ext cx="6569823" cy="516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6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025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ボタン</a:t>
                      </a:r>
                      <a:endParaRPr lang="ja-JP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操作</a:t>
                      </a:r>
                      <a:endParaRPr lang="ja-JP" altLang="en-US" sz="11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条件</a:t>
                      </a:r>
                      <a:endParaRPr lang="ja-JP" altLang="en-US" sz="11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動作</a:t>
                      </a:r>
                      <a:endParaRPr lang="ja-JP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押して離す</a:t>
                      </a:r>
                      <a:endParaRPr lang="ja-JP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裏メニュー画面に遷移</a:t>
                      </a:r>
                      <a:endParaRPr lang="ja-JP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D6</a:t>
                      </a:r>
                      <a:endParaRPr lang="ja-JP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押して離す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待機モード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メイン画面に遷移</a:t>
                      </a:r>
                      <a:endParaRPr lang="ja-JP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275246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作業モード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カメラ画面に遷移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968455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D7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押して離す</a:t>
                      </a: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枠が表示</a:t>
                      </a: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枠が表示されているオプションの</a:t>
                      </a: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ON/OFF</a:t>
                      </a:r>
                      <a:r>
                        <a:rPr lang="ja-JP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を切替</a:t>
                      </a:r>
                    </a:p>
                  </a:txBody>
                  <a:tcPr marL="36000" marR="36000" marT="18000" marB="18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S2-1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押す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S2-1</a:t>
                      </a:r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に枠を表示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5682"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離す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オプションの</a:t>
                      </a:r>
                      <a:r>
                        <a:rPr lang="en-US" altLang="ja-JP" sz="1100" u="none" strike="noStrike">
                          <a:effectLst/>
                          <a:latin typeface="+mn-ea"/>
                          <a:ea typeface="+mn-ea"/>
                        </a:rPr>
                        <a:t>ON/OFF</a:t>
                      </a:r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を切替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56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S2-2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押す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S2-2</a:t>
                      </a:r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に枠を表示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5682"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離す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オプションの</a:t>
                      </a:r>
                      <a:r>
                        <a:rPr lang="en-US" altLang="ja-JP" sz="1100" u="none" strike="noStrike">
                          <a:effectLst/>
                          <a:latin typeface="+mn-ea"/>
                          <a:ea typeface="+mn-ea"/>
                        </a:rPr>
                        <a:t>ON/OFF</a:t>
                      </a:r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を切替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56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S2-3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押す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S2-3</a:t>
                      </a:r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に枠を表示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5682"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離す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オプションの</a:t>
                      </a:r>
                      <a:r>
                        <a:rPr lang="en-US" altLang="ja-JP" sz="1100" u="none" strike="noStrike">
                          <a:effectLst/>
                          <a:latin typeface="+mn-ea"/>
                          <a:ea typeface="+mn-ea"/>
                        </a:rPr>
                        <a:t>ON/OFF</a:t>
                      </a:r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を切替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56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S2-4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押す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S2-4</a:t>
                      </a:r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に枠を表示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5682"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離す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オプションの</a:t>
                      </a:r>
                      <a:r>
                        <a:rPr lang="en-US" altLang="ja-JP" sz="1100" u="none" strike="noStrike">
                          <a:effectLst/>
                          <a:latin typeface="+mn-ea"/>
                          <a:ea typeface="+mn-ea"/>
                        </a:rPr>
                        <a:t>ON/OFF</a:t>
                      </a:r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を切替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056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S2-5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押す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S2-5</a:t>
                      </a:r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に枠を表示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05682"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離す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オプションの</a:t>
                      </a:r>
                      <a:r>
                        <a:rPr lang="en-US" altLang="ja-JP" sz="1100" u="none" strike="noStrike">
                          <a:effectLst/>
                          <a:latin typeface="+mn-ea"/>
                          <a:ea typeface="+mn-ea"/>
                        </a:rPr>
                        <a:t>ON/OFF</a:t>
                      </a:r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を切替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056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S2-6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押す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S2-6</a:t>
                      </a:r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に枠を表示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05682"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離す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オプションの</a:t>
                      </a:r>
                      <a:r>
                        <a:rPr lang="en-US" altLang="ja-JP" sz="1100" u="none" strike="noStrike">
                          <a:effectLst/>
                          <a:latin typeface="+mn-ea"/>
                          <a:ea typeface="+mn-ea"/>
                        </a:rPr>
                        <a:t>ON/OFF</a:t>
                      </a:r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を切替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056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S2-7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押す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S2-7</a:t>
                      </a:r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に枠を表示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05682"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離す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オプションの</a:t>
                      </a:r>
                      <a:r>
                        <a:rPr lang="en-US" altLang="ja-JP" sz="1100" u="none" strike="noStrike">
                          <a:effectLst/>
                          <a:latin typeface="+mn-ea"/>
                          <a:ea typeface="+mn-ea"/>
                        </a:rPr>
                        <a:t>ON/OFF</a:t>
                      </a:r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を切替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056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S2-8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押す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S2-8</a:t>
                      </a:r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に枠を表示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05682"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離す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オプションの</a:t>
                      </a:r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ON/OFF</a:t>
                      </a:r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を切替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056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S2-9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押す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S2-9</a:t>
                      </a:r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に枠を表示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05682"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離す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オプションの</a:t>
                      </a:r>
                      <a:r>
                        <a:rPr lang="en-US" altLang="ja-JP" sz="1100" u="none" strike="noStrike">
                          <a:effectLst/>
                          <a:latin typeface="+mn-ea"/>
                          <a:ea typeface="+mn-ea"/>
                        </a:rPr>
                        <a:t>ON/OFF</a:t>
                      </a:r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を切替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14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S2-10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押す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S2-10</a:t>
                      </a:r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に枠を表示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14872"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離す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オプションの</a:t>
                      </a:r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ON/OFF</a:t>
                      </a:r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を切替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sp>
        <p:nvSpPr>
          <p:cNvPr id="40" name="角丸四角形 39"/>
          <p:cNvSpPr/>
          <p:nvPr/>
        </p:nvSpPr>
        <p:spPr>
          <a:xfrm>
            <a:off x="406169" y="3359110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S2-6</a:t>
            </a:r>
          </a:p>
        </p:txBody>
      </p:sp>
      <p:sp>
        <p:nvSpPr>
          <p:cNvPr id="49" name="角丸四角形 48"/>
          <p:cNvSpPr/>
          <p:nvPr/>
        </p:nvSpPr>
        <p:spPr>
          <a:xfrm>
            <a:off x="391225" y="2653922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S2-4</a:t>
            </a:r>
          </a:p>
        </p:txBody>
      </p:sp>
      <p:sp>
        <p:nvSpPr>
          <p:cNvPr id="33" name="角丸四角形 32"/>
          <p:cNvSpPr/>
          <p:nvPr/>
        </p:nvSpPr>
        <p:spPr>
          <a:xfrm>
            <a:off x="2004583" y="4772609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S2-20</a:t>
            </a:r>
          </a:p>
        </p:txBody>
      </p:sp>
      <p:sp>
        <p:nvSpPr>
          <p:cNvPr id="9" name="角丸四角形 32">
            <a:extLst>
              <a:ext uri="{FF2B5EF4-FFF2-40B4-BE49-F238E27FC236}">
                <a16:creationId xmlns:a16="http://schemas.microsoft.com/office/drawing/2014/main" id="{DB5E792C-6B2C-105C-E65C-93C43A38E807}"/>
              </a:ext>
            </a:extLst>
          </p:cNvPr>
          <p:cNvSpPr/>
          <p:nvPr/>
        </p:nvSpPr>
        <p:spPr>
          <a:xfrm>
            <a:off x="2004582" y="5125450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S2-21</a:t>
            </a:r>
          </a:p>
        </p:txBody>
      </p:sp>
      <p:sp>
        <p:nvSpPr>
          <p:cNvPr id="6" name="角丸四角形 32">
            <a:extLst>
              <a:ext uri="{FF2B5EF4-FFF2-40B4-BE49-F238E27FC236}">
                <a16:creationId xmlns:a16="http://schemas.microsoft.com/office/drawing/2014/main" id="{B7FF7D54-7ED7-5A17-E086-DB6B2E833C2C}"/>
              </a:ext>
            </a:extLst>
          </p:cNvPr>
          <p:cNvSpPr/>
          <p:nvPr/>
        </p:nvSpPr>
        <p:spPr>
          <a:xfrm>
            <a:off x="411812" y="5125450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S2-22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3548190-F0A5-AD14-A35A-24414F53A790}"/>
              </a:ext>
            </a:extLst>
          </p:cNvPr>
          <p:cNvSpPr txBox="1"/>
          <p:nvPr/>
        </p:nvSpPr>
        <p:spPr>
          <a:xfrm>
            <a:off x="4502870" y="255450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Δ1</a:t>
            </a:r>
            <a:endParaRPr kumimoji="1" lang="ja-JP" altLang="en-US" sz="14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C8441E6-AA67-C719-6502-3907F9169833}"/>
              </a:ext>
            </a:extLst>
          </p:cNvPr>
          <p:cNvSpPr txBox="1"/>
          <p:nvPr/>
        </p:nvSpPr>
        <p:spPr>
          <a:xfrm>
            <a:off x="4502870" y="624113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Δ1</a:t>
            </a:r>
            <a:endParaRPr kumimoji="1" lang="ja-JP" altLang="en-US" sz="1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6F259DE-0822-D150-9D16-CDF57953B661}"/>
              </a:ext>
            </a:extLst>
          </p:cNvPr>
          <p:cNvSpPr txBox="1"/>
          <p:nvPr/>
        </p:nvSpPr>
        <p:spPr>
          <a:xfrm>
            <a:off x="4499651" y="439782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Δ1</a:t>
            </a:r>
            <a:endParaRPr kumimoji="1" lang="ja-JP" altLang="en-US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FE404DC-B516-9D17-287D-23BB2C1C6C64}"/>
              </a:ext>
            </a:extLst>
          </p:cNvPr>
          <p:cNvSpPr txBox="1"/>
          <p:nvPr/>
        </p:nvSpPr>
        <p:spPr>
          <a:xfrm>
            <a:off x="4503866" y="2020002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Δ1</a:t>
            </a:r>
            <a:endParaRPr kumimoji="1" lang="ja-JP" altLang="en-US" sz="14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7E7797B-C364-0B05-D024-9F36AEDBC821}"/>
              </a:ext>
            </a:extLst>
          </p:cNvPr>
          <p:cNvSpPr txBox="1"/>
          <p:nvPr/>
        </p:nvSpPr>
        <p:spPr>
          <a:xfrm>
            <a:off x="4498698" y="2260260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Δ1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53351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3" descr="竹内ロゴ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タイトル 1"/>
          <p:cNvSpPr>
            <a:spLocks noGrp="1"/>
          </p:cNvSpPr>
          <p:nvPr>
            <p:ph type="title"/>
          </p:nvPr>
        </p:nvSpPr>
        <p:spPr>
          <a:xfrm>
            <a:off x="228602" y="295929"/>
            <a:ext cx="3560976" cy="397160"/>
          </a:xfrm>
        </p:spPr>
        <p:txBody>
          <a:bodyPr wrap="square">
            <a:spAutoFit/>
          </a:bodyPr>
          <a:lstStyle/>
          <a:p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オプション選択画面－２</a:t>
            </a: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2303552"/>
              </p:ext>
            </p:extLst>
          </p:nvPr>
        </p:nvGraphicFramePr>
        <p:xfrm>
          <a:off x="5026858" y="284216"/>
          <a:ext cx="6248135" cy="509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9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1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944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5682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ボタン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操作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条件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動作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6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S2-11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押す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S2-11</a:t>
                      </a:r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に枠を表示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離す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オプションの</a:t>
                      </a:r>
                      <a:r>
                        <a:rPr lang="en-US" altLang="ja-JP" sz="1100" u="none" strike="noStrike">
                          <a:effectLst/>
                          <a:latin typeface="+mn-ea"/>
                          <a:ea typeface="+mn-ea"/>
                        </a:rPr>
                        <a:t>ON/OFF</a:t>
                      </a:r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を切替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S2-12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押す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S2-12</a:t>
                      </a:r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に枠を表示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離す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オプションの</a:t>
                      </a:r>
                      <a:r>
                        <a:rPr lang="en-US" altLang="ja-JP" sz="1100" u="none" strike="noStrike">
                          <a:effectLst/>
                          <a:latin typeface="+mn-ea"/>
                          <a:ea typeface="+mn-ea"/>
                        </a:rPr>
                        <a:t>ON/OFF</a:t>
                      </a:r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を切替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S2-13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押す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S2-13</a:t>
                      </a:r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に枠を表示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離す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オプションの</a:t>
                      </a:r>
                      <a:r>
                        <a:rPr lang="en-US" altLang="ja-JP" sz="1100" u="none" strike="noStrike">
                          <a:effectLst/>
                          <a:latin typeface="+mn-ea"/>
                          <a:ea typeface="+mn-ea"/>
                        </a:rPr>
                        <a:t>ON/OFF</a:t>
                      </a:r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を切替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S2-14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押す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S2-14</a:t>
                      </a:r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に枠を表示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離す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オプションの</a:t>
                      </a:r>
                      <a:r>
                        <a:rPr lang="en-US" altLang="ja-JP" sz="1100" u="none" strike="noStrike">
                          <a:effectLst/>
                          <a:latin typeface="+mn-ea"/>
                          <a:ea typeface="+mn-ea"/>
                        </a:rPr>
                        <a:t>ON/OFF</a:t>
                      </a:r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を切替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S2-15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押す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S2-15</a:t>
                      </a:r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に枠を表示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離す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オプションの</a:t>
                      </a:r>
                      <a:r>
                        <a:rPr lang="en-US" altLang="ja-JP" sz="1100" u="none" strike="noStrike">
                          <a:effectLst/>
                          <a:latin typeface="+mn-ea"/>
                          <a:ea typeface="+mn-ea"/>
                        </a:rPr>
                        <a:t>ON/OFF</a:t>
                      </a:r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を切替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S2-16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押す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S2-16</a:t>
                      </a:r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に枠を表示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離す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オプションの</a:t>
                      </a:r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ON/OFF</a:t>
                      </a:r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を切替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S2-17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押す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S2-17</a:t>
                      </a:r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に枠を表示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離す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オプションの</a:t>
                      </a:r>
                      <a:r>
                        <a:rPr lang="en-US" altLang="ja-JP" sz="1100" u="none" strike="noStrike">
                          <a:effectLst/>
                          <a:latin typeface="+mn-ea"/>
                          <a:ea typeface="+mn-ea"/>
                        </a:rPr>
                        <a:t>ON/OFF</a:t>
                      </a:r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を切替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S2-18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押す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S2-18</a:t>
                      </a:r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に枠を表示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離す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オプションの</a:t>
                      </a:r>
                      <a:r>
                        <a:rPr lang="en-US" altLang="ja-JP" sz="1100" u="none" strike="noStrike">
                          <a:effectLst/>
                          <a:latin typeface="+mn-ea"/>
                          <a:ea typeface="+mn-ea"/>
                        </a:rPr>
                        <a:t>ON/OFF</a:t>
                      </a:r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を切替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S2-19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押す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S2-19</a:t>
                      </a:r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に枠を表示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離す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オプションの</a:t>
                      </a:r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ON/OFF</a:t>
                      </a:r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を切替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S2-</a:t>
                      </a:r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20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押す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S2-</a:t>
                      </a:r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20</a:t>
                      </a:r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に枠を表示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離す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オプションの</a:t>
                      </a:r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ON/OFF</a:t>
                      </a:r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を切替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S2-21</a:t>
                      </a:r>
                      <a:endParaRPr lang="ja-JP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押す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S2-21</a:t>
                      </a:r>
                      <a:r>
                        <a:rPr lang="ja-JP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に枠を表示</a:t>
                      </a:r>
                    </a:p>
                  </a:txBody>
                  <a:tcPr marL="36000" marR="36000" marT="18000" marB="18000" anchor="ctr"/>
                </a:tc>
                <a:extLst>
                  <a:ext uri="{0D108BD9-81ED-4DB2-BD59-A6C34878D82A}">
                    <a16:rowId xmlns:a16="http://schemas.microsoft.com/office/drawing/2014/main" val="12954035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離す</a:t>
                      </a: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オプションの</a:t>
                      </a: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ON/OFF</a:t>
                      </a:r>
                      <a:r>
                        <a:rPr lang="ja-JP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を切り替え</a:t>
                      </a:r>
                    </a:p>
                  </a:txBody>
                  <a:tcPr marL="36000" marR="36000" marT="18000" marB="18000" anchor="ctr"/>
                </a:tc>
                <a:extLst>
                  <a:ext uri="{0D108BD9-81ED-4DB2-BD59-A6C34878D82A}">
                    <a16:rowId xmlns:a16="http://schemas.microsoft.com/office/drawing/2014/main" val="29885982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S2-22</a:t>
                      </a:r>
                      <a:endParaRPr lang="ja-JP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押す</a:t>
                      </a: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S2-22</a:t>
                      </a:r>
                      <a:r>
                        <a:rPr lang="ja-JP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に枠を表示</a:t>
                      </a:r>
                    </a:p>
                  </a:txBody>
                  <a:tcPr marL="36000" marR="36000" marT="18000" marB="18000" anchor="ctr"/>
                </a:tc>
                <a:extLst>
                  <a:ext uri="{0D108BD9-81ED-4DB2-BD59-A6C34878D82A}">
                    <a16:rowId xmlns:a16="http://schemas.microsoft.com/office/drawing/2014/main" val="6110673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離す</a:t>
                      </a: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オプションの</a:t>
                      </a: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ON/OFF</a:t>
                      </a:r>
                      <a:r>
                        <a:rPr lang="ja-JP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を切り替え</a:t>
                      </a:r>
                    </a:p>
                  </a:txBody>
                  <a:tcPr marL="36000" marR="36000" marT="18000" marB="18000" anchor="ctr"/>
                </a:tc>
                <a:extLst>
                  <a:ext uri="{0D108BD9-81ED-4DB2-BD59-A6C34878D82A}">
                    <a16:rowId xmlns:a16="http://schemas.microsoft.com/office/drawing/2014/main" val="2396407120"/>
                  </a:ext>
                </a:extLst>
              </a:tr>
            </a:tbl>
          </a:graphicData>
        </a:graphic>
      </p:graphicFrame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479406"/>
              </p:ext>
            </p:extLst>
          </p:nvPr>
        </p:nvGraphicFramePr>
        <p:xfrm>
          <a:off x="5026858" y="5783342"/>
          <a:ext cx="6248135" cy="88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9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5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2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987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</a:rPr>
                        <a:t>ボタン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>
                          <a:effectLst/>
                        </a:rPr>
                        <a:t>操作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>
                          <a:effectLst/>
                        </a:rPr>
                        <a:t>条件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>
                          <a:effectLst/>
                        </a:rPr>
                        <a:t>動作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</a:rPr>
                        <a:t>ジョグダイアル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</a:rPr>
                        <a:t>上下左右に動かす</a:t>
                      </a:r>
                      <a:endParaRPr lang="en-US" altLang="ja-JP" sz="11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ダイアル回転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</a:rPr>
                        <a:t>枠を移動</a:t>
                      </a:r>
                      <a:br>
                        <a:rPr lang="ja-JP" altLang="en-US" sz="1100" u="none" strike="noStrike">
                          <a:effectLst/>
                        </a:rPr>
                      </a:br>
                      <a:r>
                        <a:rPr lang="en-US" altLang="ja-JP" sz="1100" u="none" strike="noStrike">
                          <a:effectLst/>
                        </a:rPr>
                        <a:t>※</a:t>
                      </a:r>
                      <a:r>
                        <a:rPr lang="ja-JP" altLang="en-US" sz="1100" u="none" strike="noStrike">
                          <a:effectLst/>
                        </a:rPr>
                        <a:t>移動の順番はカーソル遷移図を参照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</a:rPr>
                        <a:t>決定ボタン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</a:rPr>
                        <a:t>押して離す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</a:rPr>
                        <a:t>枠が表示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</a:rPr>
                        <a:t>枠を表示中のオプションの</a:t>
                      </a:r>
                      <a:r>
                        <a:rPr lang="en-US" altLang="ja-JP" sz="1100" u="none" strike="noStrike" dirty="0">
                          <a:effectLst/>
                        </a:rPr>
                        <a:t>ON/OFF</a:t>
                      </a:r>
                      <a:r>
                        <a:rPr lang="ja-JP" altLang="en-US" sz="1100" u="none" strike="noStrike" dirty="0">
                          <a:effectLst/>
                        </a:rPr>
                        <a:t>を切替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テキスト ボックス 3"/>
          <p:cNvSpPr txBox="1"/>
          <p:nvPr/>
        </p:nvSpPr>
        <p:spPr>
          <a:xfrm>
            <a:off x="4928560" y="5531322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※</a:t>
            </a:r>
            <a:r>
              <a:rPr kumimoji="1" lang="ja-JP" altLang="en-US" sz="12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ジョグダイアル操作</a:t>
            </a:r>
          </a:p>
        </p:txBody>
      </p:sp>
      <p:pic>
        <p:nvPicPr>
          <p:cNvPr id="6" name="図 5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E8B3B0AB-B23B-A18C-D7C4-E62BFA30C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898225" y="1983394"/>
            <a:ext cx="5759997" cy="3239998"/>
          </a:xfrm>
          <a:prstGeom prst="rect">
            <a:avLst/>
          </a:prstGeom>
        </p:spPr>
      </p:pic>
      <p:sp>
        <p:nvSpPr>
          <p:cNvPr id="13" name="角丸四角形 34">
            <a:extLst>
              <a:ext uri="{FF2B5EF4-FFF2-40B4-BE49-F238E27FC236}">
                <a16:creationId xmlns:a16="http://schemas.microsoft.com/office/drawing/2014/main" id="{F19F010D-BB25-4DD2-DA47-FF8D8E89FA9B}"/>
              </a:ext>
            </a:extLst>
          </p:cNvPr>
          <p:cNvSpPr/>
          <p:nvPr/>
        </p:nvSpPr>
        <p:spPr>
          <a:xfrm>
            <a:off x="407392" y="1568770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</a:t>
            </a:r>
          </a:p>
        </p:txBody>
      </p:sp>
      <p:sp>
        <p:nvSpPr>
          <p:cNvPr id="14" name="角丸四角形 35">
            <a:extLst>
              <a:ext uri="{FF2B5EF4-FFF2-40B4-BE49-F238E27FC236}">
                <a16:creationId xmlns:a16="http://schemas.microsoft.com/office/drawing/2014/main" id="{05358D8F-EAA0-1B6B-5F87-7D1C4E8E7895}"/>
              </a:ext>
            </a:extLst>
          </p:cNvPr>
          <p:cNvSpPr/>
          <p:nvPr/>
        </p:nvSpPr>
        <p:spPr>
          <a:xfrm>
            <a:off x="407392" y="1934201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S2-2</a:t>
            </a:r>
          </a:p>
        </p:txBody>
      </p:sp>
      <p:sp>
        <p:nvSpPr>
          <p:cNvPr id="15" name="角丸四角形 36">
            <a:extLst>
              <a:ext uri="{FF2B5EF4-FFF2-40B4-BE49-F238E27FC236}">
                <a16:creationId xmlns:a16="http://schemas.microsoft.com/office/drawing/2014/main" id="{0CF0090A-BED3-D71F-3EAE-1BE22EC26121}"/>
              </a:ext>
            </a:extLst>
          </p:cNvPr>
          <p:cNvSpPr/>
          <p:nvPr/>
        </p:nvSpPr>
        <p:spPr>
          <a:xfrm>
            <a:off x="407392" y="2290754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S2-3</a:t>
            </a:r>
          </a:p>
        </p:txBody>
      </p:sp>
      <p:sp>
        <p:nvSpPr>
          <p:cNvPr id="16" name="角丸四角形 38">
            <a:extLst>
              <a:ext uri="{FF2B5EF4-FFF2-40B4-BE49-F238E27FC236}">
                <a16:creationId xmlns:a16="http://schemas.microsoft.com/office/drawing/2014/main" id="{989908C9-8AC0-4826-94BF-ADEC2AEB910B}"/>
              </a:ext>
            </a:extLst>
          </p:cNvPr>
          <p:cNvSpPr/>
          <p:nvPr/>
        </p:nvSpPr>
        <p:spPr>
          <a:xfrm>
            <a:off x="407392" y="3012738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S2-5</a:t>
            </a:r>
          </a:p>
        </p:txBody>
      </p:sp>
      <p:sp>
        <p:nvSpPr>
          <p:cNvPr id="17" name="角丸四角形 40">
            <a:extLst>
              <a:ext uri="{FF2B5EF4-FFF2-40B4-BE49-F238E27FC236}">
                <a16:creationId xmlns:a16="http://schemas.microsoft.com/office/drawing/2014/main" id="{7723D868-E190-A23B-A1C2-44B302CBE382}"/>
              </a:ext>
            </a:extLst>
          </p:cNvPr>
          <p:cNvSpPr/>
          <p:nvPr/>
        </p:nvSpPr>
        <p:spPr>
          <a:xfrm>
            <a:off x="407392" y="3716966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S2-7</a:t>
            </a:r>
          </a:p>
        </p:txBody>
      </p:sp>
      <p:sp>
        <p:nvSpPr>
          <p:cNvPr id="18" name="角丸四角形 41">
            <a:extLst>
              <a:ext uri="{FF2B5EF4-FFF2-40B4-BE49-F238E27FC236}">
                <a16:creationId xmlns:a16="http://schemas.microsoft.com/office/drawing/2014/main" id="{03F3658B-CEBA-2457-D365-ECC3F3E1DC0F}"/>
              </a:ext>
            </a:extLst>
          </p:cNvPr>
          <p:cNvSpPr/>
          <p:nvPr/>
        </p:nvSpPr>
        <p:spPr>
          <a:xfrm>
            <a:off x="407392" y="4064641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S2-8</a:t>
            </a:r>
          </a:p>
        </p:txBody>
      </p:sp>
      <p:sp>
        <p:nvSpPr>
          <p:cNvPr id="19" name="角丸四角形 42">
            <a:extLst>
              <a:ext uri="{FF2B5EF4-FFF2-40B4-BE49-F238E27FC236}">
                <a16:creationId xmlns:a16="http://schemas.microsoft.com/office/drawing/2014/main" id="{7377BBDD-8821-2AF6-FF38-C4C7B8875284}"/>
              </a:ext>
            </a:extLst>
          </p:cNvPr>
          <p:cNvSpPr/>
          <p:nvPr/>
        </p:nvSpPr>
        <p:spPr>
          <a:xfrm>
            <a:off x="407392" y="4421194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S2-9</a:t>
            </a:r>
          </a:p>
        </p:txBody>
      </p:sp>
      <p:sp>
        <p:nvSpPr>
          <p:cNvPr id="20" name="角丸四角形 43">
            <a:extLst>
              <a:ext uri="{FF2B5EF4-FFF2-40B4-BE49-F238E27FC236}">
                <a16:creationId xmlns:a16="http://schemas.microsoft.com/office/drawing/2014/main" id="{AE46F399-7984-061F-9509-D733F2EF95CF}"/>
              </a:ext>
            </a:extLst>
          </p:cNvPr>
          <p:cNvSpPr/>
          <p:nvPr/>
        </p:nvSpPr>
        <p:spPr>
          <a:xfrm>
            <a:off x="407392" y="4777757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S2-10</a:t>
            </a:r>
          </a:p>
        </p:txBody>
      </p:sp>
      <p:sp>
        <p:nvSpPr>
          <p:cNvPr id="22" name="角丸四角形 44">
            <a:extLst>
              <a:ext uri="{FF2B5EF4-FFF2-40B4-BE49-F238E27FC236}">
                <a16:creationId xmlns:a16="http://schemas.microsoft.com/office/drawing/2014/main" id="{27485A56-3E9D-7A0A-D6A1-AEF78D980351}"/>
              </a:ext>
            </a:extLst>
          </p:cNvPr>
          <p:cNvSpPr/>
          <p:nvPr/>
        </p:nvSpPr>
        <p:spPr>
          <a:xfrm>
            <a:off x="2010691" y="1580551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S2-11</a:t>
            </a:r>
          </a:p>
        </p:txBody>
      </p:sp>
      <p:sp>
        <p:nvSpPr>
          <p:cNvPr id="23" name="角丸四角形 55">
            <a:extLst>
              <a:ext uri="{FF2B5EF4-FFF2-40B4-BE49-F238E27FC236}">
                <a16:creationId xmlns:a16="http://schemas.microsoft.com/office/drawing/2014/main" id="{1C7139DF-BCB1-8DA0-8B50-2F63420E5245}"/>
              </a:ext>
            </a:extLst>
          </p:cNvPr>
          <p:cNvSpPr/>
          <p:nvPr/>
        </p:nvSpPr>
        <p:spPr>
          <a:xfrm>
            <a:off x="2010691" y="1944260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S2-12</a:t>
            </a:r>
          </a:p>
        </p:txBody>
      </p:sp>
      <p:sp>
        <p:nvSpPr>
          <p:cNvPr id="24" name="角丸四角形 56">
            <a:extLst>
              <a:ext uri="{FF2B5EF4-FFF2-40B4-BE49-F238E27FC236}">
                <a16:creationId xmlns:a16="http://schemas.microsoft.com/office/drawing/2014/main" id="{7C2D1AAB-D370-3129-C852-FEF270B3DABE}"/>
              </a:ext>
            </a:extLst>
          </p:cNvPr>
          <p:cNvSpPr/>
          <p:nvPr/>
        </p:nvSpPr>
        <p:spPr>
          <a:xfrm>
            <a:off x="2010691" y="2307969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S2-13</a:t>
            </a:r>
          </a:p>
        </p:txBody>
      </p:sp>
      <p:sp>
        <p:nvSpPr>
          <p:cNvPr id="25" name="角丸四角形 57">
            <a:extLst>
              <a:ext uri="{FF2B5EF4-FFF2-40B4-BE49-F238E27FC236}">
                <a16:creationId xmlns:a16="http://schemas.microsoft.com/office/drawing/2014/main" id="{F181EF7E-BD56-BABE-CFC4-75568AE462B4}"/>
              </a:ext>
            </a:extLst>
          </p:cNvPr>
          <p:cNvSpPr/>
          <p:nvPr/>
        </p:nvSpPr>
        <p:spPr>
          <a:xfrm>
            <a:off x="2010691" y="2662800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S2-14</a:t>
            </a:r>
          </a:p>
        </p:txBody>
      </p:sp>
      <p:sp>
        <p:nvSpPr>
          <p:cNvPr id="26" name="角丸四角形 58">
            <a:extLst>
              <a:ext uri="{FF2B5EF4-FFF2-40B4-BE49-F238E27FC236}">
                <a16:creationId xmlns:a16="http://schemas.microsoft.com/office/drawing/2014/main" id="{702ED7AA-2BF7-58DB-8927-B43119C85A66}"/>
              </a:ext>
            </a:extLst>
          </p:cNvPr>
          <p:cNvSpPr/>
          <p:nvPr/>
        </p:nvSpPr>
        <p:spPr>
          <a:xfrm>
            <a:off x="2010691" y="3008753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S2-15</a:t>
            </a:r>
          </a:p>
        </p:txBody>
      </p:sp>
      <p:sp>
        <p:nvSpPr>
          <p:cNvPr id="27" name="角丸四角形 59">
            <a:extLst>
              <a:ext uri="{FF2B5EF4-FFF2-40B4-BE49-F238E27FC236}">
                <a16:creationId xmlns:a16="http://schemas.microsoft.com/office/drawing/2014/main" id="{5A6E9883-6709-4E11-A7BF-D50B0087D4ED}"/>
              </a:ext>
            </a:extLst>
          </p:cNvPr>
          <p:cNvSpPr/>
          <p:nvPr/>
        </p:nvSpPr>
        <p:spPr>
          <a:xfrm>
            <a:off x="2010691" y="3363584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S2-16</a:t>
            </a:r>
          </a:p>
        </p:txBody>
      </p:sp>
      <p:sp>
        <p:nvSpPr>
          <p:cNvPr id="28" name="角丸四角形 60">
            <a:extLst>
              <a:ext uri="{FF2B5EF4-FFF2-40B4-BE49-F238E27FC236}">
                <a16:creationId xmlns:a16="http://schemas.microsoft.com/office/drawing/2014/main" id="{09C397ED-1770-1AA1-D422-64D969AF6247}"/>
              </a:ext>
            </a:extLst>
          </p:cNvPr>
          <p:cNvSpPr/>
          <p:nvPr/>
        </p:nvSpPr>
        <p:spPr>
          <a:xfrm>
            <a:off x="2010691" y="3709537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S2-17</a:t>
            </a:r>
          </a:p>
        </p:txBody>
      </p:sp>
      <p:sp>
        <p:nvSpPr>
          <p:cNvPr id="29" name="角丸四角形 61">
            <a:extLst>
              <a:ext uri="{FF2B5EF4-FFF2-40B4-BE49-F238E27FC236}">
                <a16:creationId xmlns:a16="http://schemas.microsoft.com/office/drawing/2014/main" id="{116C768C-96E8-05C0-02FE-4D11693E4E60}"/>
              </a:ext>
            </a:extLst>
          </p:cNvPr>
          <p:cNvSpPr/>
          <p:nvPr/>
        </p:nvSpPr>
        <p:spPr>
          <a:xfrm>
            <a:off x="2010691" y="4064368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S2-18</a:t>
            </a:r>
          </a:p>
        </p:txBody>
      </p:sp>
      <p:sp>
        <p:nvSpPr>
          <p:cNvPr id="30" name="角丸四角形 62">
            <a:extLst>
              <a:ext uri="{FF2B5EF4-FFF2-40B4-BE49-F238E27FC236}">
                <a16:creationId xmlns:a16="http://schemas.microsoft.com/office/drawing/2014/main" id="{1F6D8F9C-2DB5-9B11-F9C3-ECD6D525C6A4}"/>
              </a:ext>
            </a:extLst>
          </p:cNvPr>
          <p:cNvSpPr/>
          <p:nvPr/>
        </p:nvSpPr>
        <p:spPr>
          <a:xfrm>
            <a:off x="2010691" y="4418554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S2-19</a:t>
            </a:r>
          </a:p>
        </p:txBody>
      </p:sp>
      <p:sp>
        <p:nvSpPr>
          <p:cNvPr id="31" name="角丸四角形 45">
            <a:extLst>
              <a:ext uri="{FF2B5EF4-FFF2-40B4-BE49-F238E27FC236}">
                <a16:creationId xmlns:a16="http://schemas.microsoft.com/office/drawing/2014/main" id="{B6BAB91F-7C35-0174-94BD-E57BDD35FF6C}"/>
              </a:ext>
            </a:extLst>
          </p:cNvPr>
          <p:cNvSpPr/>
          <p:nvPr/>
        </p:nvSpPr>
        <p:spPr>
          <a:xfrm>
            <a:off x="317440" y="6160087"/>
            <a:ext cx="1098000" cy="30861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D5</a:t>
            </a:r>
          </a:p>
        </p:txBody>
      </p:sp>
      <p:sp>
        <p:nvSpPr>
          <p:cNvPr id="32" name="角丸四角形 46">
            <a:extLst>
              <a:ext uri="{FF2B5EF4-FFF2-40B4-BE49-F238E27FC236}">
                <a16:creationId xmlns:a16="http://schemas.microsoft.com/office/drawing/2014/main" id="{6BD4EF2D-F05E-BF97-C1D1-E6D25451D1C8}"/>
              </a:ext>
            </a:extLst>
          </p:cNvPr>
          <p:cNvSpPr/>
          <p:nvPr/>
        </p:nvSpPr>
        <p:spPr>
          <a:xfrm>
            <a:off x="1411366" y="6151207"/>
            <a:ext cx="1098000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D6</a:t>
            </a:r>
          </a:p>
        </p:txBody>
      </p:sp>
      <p:sp>
        <p:nvSpPr>
          <p:cNvPr id="33" name="角丸四角形 47">
            <a:extLst>
              <a:ext uri="{FF2B5EF4-FFF2-40B4-BE49-F238E27FC236}">
                <a16:creationId xmlns:a16="http://schemas.microsoft.com/office/drawing/2014/main" id="{E30892FA-A236-CC6F-33B7-0BD78A5A0F58}"/>
              </a:ext>
            </a:extLst>
          </p:cNvPr>
          <p:cNvSpPr/>
          <p:nvPr/>
        </p:nvSpPr>
        <p:spPr>
          <a:xfrm>
            <a:off x="2523050" y="6151207"/>
            <a:ext cx="1098000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D7</a:t>
            </a:r>
          </a:p>
        </p:txBody>
      </p:sp>
      <p:sp>
        <p:nvSpPr>
          <p:cNvPr id="35" name="角丸四角形 39">
            <a:extLst>
              <a:ext uri="{FF2B5EF4-FFF2-40B4-BE49-F238E27FC236}">
                <a16:creationId xmlns:a16="http://schemas.microsoft.com/office/drawing/2014/main" id="{6C83C614-5F06-E991-E7B8-44F4E62650E3}"/>
              </a:ext>
            </a:extLst>
          </p:cNvPr>
          <p:cNvSpPr/>
          <p:nvPr/>
        </p:nvSpPr>
        <p:spPr>
          <a:xfrm>
            <a:off x="406169" y="3359110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S2-6</a:t>
            </a:r>
          </a:p>
        </p:txBody>
      </p:sp>
      <p:sp>
        <p:nvSpPr>
          <p:cNvPr id="52" name="角丸四角形 48">
            <a:extLst>
              <a:ext uri="{FF2B5EF4-FFF2-40B4-BE49-F238E27FC236}">
                <a16:creationId xmlns:a16="http://schemas.microsoft.com/office/drawing/2014/main" id="{B5BEFB35-77FB-5AD2-881A-3FFFAD49ECC0}"/>
              </a:ext>
            </a:extLst>
          </p:cNvPr>
          <p:cNvSpPr/>
          <p:nvPr/>
        </p:nvSpPr>
        <p:spPr>
          <a:xfrm>
            <a:off x="391225" y="2653922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S2-4</a:t>
            </a:r>
          </a:p>
        </p:txBody>
      </p:sp>
      <p:sp>
        <p:nvSpPr>
          <p:cNvPr id="54" name="角丸四角形 32">
            <a:extLst>
              <a:ext uri="{FF2B5EF4-FFF2-40B4-BE49-F238E27FC236}">
                <a16:creationId xmlns:a16="http://schemas.microsoft.com/office/drawing/2014/main" id="{5272DB06-0EEC-5487-6BF2-2E9F44992D8F}"/>
              </a:ext>
            </a:extLst>
          </p:cNvPr>
          <p:cNvSpPr/>
          <p:nvPr/>
        </p:nvSpPr>
        <p:spPr>
          <a:xfrm>
            <a:off x="2004583" y="4772609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S2-20</a:t>
            </a:r>
          </a:p>
        </p:txBody>
      </p:sp>
      <p:sp>
        <p:nvSpPr>
          <p:cNvPr id="66" name="角丸四角形 32">
            <a:extLst>
              <a:ext uri="{FF2B5EF4-FFF2-40B4-BE49-F238E27FC236}">
                <a16:creationId xmlns:a16="http://schemas.microsoft.com/office/drawing/2014/main" id="{70F3BCCD-267F-60E1-2BBF-0A2A829E9EDF}"/>
              </a:ext>
            </a:extLst>
          </p:cNvPr>
          <p:cNvSpPr/>
          <p:nvPr/>
        </p:nvSpPr>
        <p:spPr>
          <a:xfrm>
            <a:off x="2004582" y="5125450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S2-21</a:t>
            </a:r>
          </a:p>
        </p:txBody>
      </p:sp>
      <p:sp>
        <p:nvSpPr>
          <p:cNvPr id="67" name="角丸四角形 32">
            <a:extLst>
              <a:ext uri="{FF2B5EF4-FFF2-40B4-BE49-F238E27FC236}">
                <a16:creationId xmlns:a16="http://schemas.microsoft.com/office/drawing/2014/main" id="{D56584A2-A202-BA80-3463-DC4E06383175}"/>
              </a:ext>
            </a:extLst>
          </p:cNvPr>
          <p:cNvSpPr/>
          <p:nvPr/>
        </p:nvSpPr>
        <p:spPr>
          <a:xfrm>
            <a:off x="411812" y="5125450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S2-22</a:t>
            </a:r>
          </a:p>
        </p:txBody>
      </p:sp>
    </p:spTree>
    <p:extLst>
      <p:ext uri="{BB962C8B-B14F-4D97-AF65-F5344CB8AC3E}">
        <p14:creationId xmlns:p14="http://schemas.microsoft.com/office/powerpoint/2010/main" val="421695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図 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383"/>
          <a:stretch/>
        </p:blipFill>
        <p:spPr>
          <a:xfrm rot="16200000">
            <a:off x="1666126" y="-728736"/>
            <a:ext cx="378139" cy="3429001"/>
          </a:xfrm>
          <a:prstGeom prst="rect">
            <a:avLst/>
          </a:prstGeom>
        </p:spPr>
      </p:pic>
      <p:pic>
        <p:nvPicPr>
          <p:cNvPr id="21" name="Picture 3" descr="竹内ロゴ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タイトル 1"/>
          <p:cNvSpPr>
            <a:spLocks noGrp="1"/>
          </p:cNvSpPr>
          <p:nvPr>
            <p:ph type="title"/>
          </p:nvPr>
        </p:nvSpPr>
        <p:spPr>
          <a:xfrm>
            <a:off x="228601" y="295929"/>
            <a:ext cx="5372100" cy="397160"/>
          </a:xfrm>
        </p:spPr>
        <p:txBody>
          <a:bodyPr wrap="square">
            <a:spAutoFit/>
          </a:bodyPr>
          <a:lstStyle/>
          <a:p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オプション選択画面－３</a:t>
            </a:r>
          </a:p>
        </p:txBody>
      </p:sp>
      <p:sp>
        <p:nvSpPr>
          <p:cNvPr id="123" name="Text Box 154"/>
          <p:cNvSpPr txBox="1">
            <a:spLocks noChangeArrowheads="1"/>
          </p:cNvSpPr>
          <p:nvPr/>
        </p:nvSpPr>
        <p:spPr bwMode="auto">
          <a:xfrm>
            <a:off x="351239" y="1417573"/>
            <a:ext cx="303212" cy="24447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36576" tIns="18288" rIns="36576" bIns="18288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0">
              <a:defRPr sz="1000"/>
            </a:pPr>
            <a:r>
              <a:rPr lang="en-US" altLang="ja-JP" sz="1200" b="1" dirty="0">
                <a:solidFill>
                  <a:srgbClr val="000000"/>
                </a:solidFill>
                <a:latin typeface="ＭＳ Ｐゴシック"/>
                <a:ea typeface="ＭＳ Ｐゴシック"/>
              </a:rPr>
              <a:t>0</a:t>
            </a:r>
            <a:endParaRPr lang="ja-JP" altLang="en-US" sz="1200" b="1" dirty="0">
              <a:solidFill>
                <a:srgbClr val="000000"/>
              </a:solidFill>
              <a:latin typeface="ＭＳ Ｐゴシック"/>
              <a:ea typeface="ＭＳ Ｐゴシック"/>
            </a:endParaRPr>
          </a:p>
        </p:txBody>
      </p:sp>
      <p:sp>
        <p:nvSpPr>
          <p:cNvPr id="124" name="Text Box 154"/>
          <p:cNvSpPr txBox="1">
            <a:spLocks noChangeArrowheads="1"/>
          </p:cNvSpPr>
          <p:nvPr/>
        </p:nvSpPr>
        <p:spPr bwMode="auto">
          <a:xfrm>
            <a:off x="351239" y="1851490"/>
            <a:ext cx="303212" cy="24447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36576" tIns="18288" rIns="36576" bIns="18288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0">
              <a:defRPr sz="1000"/>
            </a:pPr>
            <a:r>
              <a:rPr lang="en-US" altLang="ja-JP" sz="1200" b="1" dirty="0">
                <a:solidFill>
                  <a:srgbClr val="000000"/>
                </a:solidFill>
                <a:latin typeface="ＭＳ Ｐゴシック"/>
                <a:ea typeface="ＭＳ Ｐゴシック"/>
              </a:rPr>
              <a:t>1</a:t>
            </a:r>
            <a:endParaRPr lang="ja-JP" altLang="en-US" sz="1200" b="1" dirty="0">
              <a:solidFill>
                <a:srgbClr val="000000"/>
              </a:solidFill>
              <a:latin typeface="ＭＳ Ｐゴシック"/>
              <a:ea typeface="ＭＳ Ｐゴシック"/>
            </a:endParaRPr>
          </a:p>
        </p:txBody>
      </p:sp>
      <p:sp>
        <p:nvSpPr>
          <p:cNvPr id="125" name="Text Box 154"/>
          <p:cNvSpPr txBox="1">
            <a:spLocks noChangeArrowheads="1"/>
          </p:cNvSpPr>
          <p:nvPr/>
        </p:nvSpPr>
        <p:spPr bwMode="auto">
          <a:xfrm>
            <a:off x="351239" y="2285406"/>
            <a:ext cx="303212" cy="24447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36576" tIns="18288" rIns="36576" bIns="18288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0">
              <a:defRPr sz="1000"/>
            </a:pPr>
            <a:r>
              <a:rPr lang="en-US" altLang="ja-JP" sz="1200" b="1" dirty="0">
                <a:solidFill>
                  <a:srgbClr val="000000"/>
                </a:solidFill>
                <a:latin typeface="ＭＳ Ｐゴシック"/>
                <a:ea typeface="ＭＳ Ｐゴシック"/>
              </a:rPr>
              <a:t>2</a:t>
            </a:r>
            <a:endParaRPr lang="ja-JP" altLang="en-US" sz="1200" b="1" dirty="0">
              <a:solidFill>
                <a:srgbClr val="000000"/>
              </a:solidFill>
              <a:latin typeface="ＭＳ Ｐゴシック"/>
              <a:ea typeface="ＭＳ Ｐゴシック"/>
            </a:endParaRPr>
          </a:p>
        </p:txBody>
      </p:sp>
      <p:sp>
        <p:nvSpPr>
          <p:cNvPr id="126" name="Text Box 154"/>
          <p:cNvSpPr txBox="1">
            <a:spLocks noChangeArrowheads="1"/>
          </p:cNvSpPr>
          <p:nvPr/>
        </p:nvSpPr>
        <p:spPr bwMode="auto">
          <a:xfrm>
            <a:off x="351239" y="2719323"/>
            <a:ext cx="303212" cy="24447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36576" tIns="18288" rIns="36576" bIns="18288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0">
              <a:defRPr sz="1000"/>
            </a:pPr>
            <a:r>
              <a:rPr lang="en-US" altLang="ja-JP" sz="1200" b="1" dirty="0">
                <a:solidFill>
                  <a:srgbClr val="000000"/>
                </a:solidFill>
                <a:latin typeface="ＭＳ Ｐゴシック"/>
                <a:ea typeface="ＭＳ Ｐゴシック"/>
              </a:rPr>
              <a:t>3</a:t>
            </a:r>
            <a:endParaRPr lang="ja-JP" altLang="en-US" sz="1200" b="1" dirty="0">
              <a:solidFill>
                <a:srgbClr val="000000"/>
              </a:solidFill>
              <a:latin typeface="ＭＳ Ｐゴシック"/>
              <a:ea typeface="ＭＳ Ｐゴシック"/>
            </a:endParaRPr>
          </a:p>
        </p:txBody>
      </p:sp>
      <p:sp>
        <p:nvSpPr>
          <p:cNvPr id="127" name="Text Box 734"/>
          <p:cNvSpPr txBox="1">
            <a:spLocks noChangeArrowheads="1"/>
          </p:cNvSpPr>
          <p:nvPr/>
        </p:nvSpPr>
        <p:spPr bwMode="auto">
          <a:xfrm>
            <a:off x="2396816" y="2135223"/>
            <a:ext cx="2370571" cy="506516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6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xmlns:mc="http://schemas.openxmlformats.org/markup-compatibility/2006" val="000000" mc:Ignorable="a14" a14:legacySpreadsheetColorIndex="6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36576" tIns="18288" rIns="0" bIns="18288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 rtl="0">
              <a:defRPr sz="1000"/>
            </a:pPr>
            <a:r>
              <a:rPr lang="en-US" altLang="ja-JP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2､3</a:t>
            </a:r>
            <a:r>
              <a: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の場合は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枠を表示せず</a:t>
            </a:r>
            <a:r>
              <a: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、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l" rtl="0">
              <a:defRPr sz="1000"/>
            </a:pPr>
            <a:r>
              <a:rPr lang="ja-JP" altLang="en-US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次の項目へスキップする</a:t>
            </a:r>
            <a:endParaRPr lang="en-US" altLang="ja-JP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8" name="AutoShape 1058"/>
          <p:cNvSpPr>
            <a:spLocks noChangeArrowheads="1"/>
          </p:cNvSpPr>
          <p:nvPr/>
        </p:nvSpPr>
        <p:spPr bwMode="auto">
          <a:xfrm>
            <a:off x="4280684" y="1066318"/>
            <a:ext cx="3055895" cy="1456644"/>
          </a:xfrm>
          <a:prstGeom prst="wedgeRectCallout">
            <a:avLst>
              <a:gd name="adj1" fmla="val -103191"/>
              <a:gd name="adj2" fmla="val -20889"/>
            </a:avLst>
          </a:prstGeom>
          <a:solidFill>
            <a:srgbClr xmlns:mc="http://schemas.openxmlformats.org/markup-compatibility/2006" xmlns:a14="http://schemas.microsoft.com/office/drawing/2010/main" val="FFFF99" mc:Ignorable="a14" a14:legacySpreadsheetColorIndex="43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  <p:txBody>
          <a:bodyPr wrap="square" lIns="36576" tIns="18288" rIns="0" bIns="18288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例：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1st AUX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の場合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rtl="0"/>
            <a:r>
              <a:rPr lang="ja-JP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CAN[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OPI</a:t>
            </a:r>
            <a:r>
              <a:rPr lang="ja-JP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]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(185012E4)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AUX1(3Byte_2-3bit)</a:t>
            </a:r>
          </a:p>
          <a:p>
            <a:pPr rtl="0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0-3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いずれかで表示を変える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rtl="0"/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0:OFF</a:t>
            </a:r>
          </a:p>
          <a:p>
            <a:pPr rtl="0"/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1:ON</a:t>
            </a:r>
          </a:p>
          <a:p>
            <a:pPr rtl="0"/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2:ON(Hold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rtl="0"/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3: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非表示</a:t>
            </a:r>
            <a:endParaRPr lang="ja-JP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0" name="Text Box 1608"/>
          <p:cNvSpPr txBox="1">
            <a:spLocks noChangeArrowheads="1"/>
          </p:cNvSpPr>
          <p:nvPr/>
        </p:nvSpPr>
        <p:spPr bwMode="auto">
          <a:xfrm>
            <a:off x="386689" y="3206547"/>
            <a:ext cx="1947490" cy="29936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65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  <p:txBody>
          <a:bodyPr wrap="square" lIns="36576" tIns="18288" rIns="36576" bIns="18288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0">
              <a:defRPr sz="1000"/>
            </a:pPr>
            <a:r>
              <a:rPr lang="ja-JP" altLang="en-US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設定値の送信</a:t>
            </a:r>
          </a:p>
        </p:txBody>
      </p:sp>
      <p:sp>
        <p:nvSpPr>
          <p:cNvPr id="138" name="Text Box 154"/>
          <p:cNvSpPr txBox="1">
            <a:spLocks noChangeArrowheads="1"/>
          </p:cNvSpPr>
          <p:nvPr/>
        </p:nvSpPr>
        <p:spPr bwMode="auto">
          <a:xfrm>
            <a:off x="386156" y="3640583"/>
            <a:ext cx="303212" cy="24447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36576" tIns="18288" rIns="36576" bIns="18288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0">
              <a:defRPr sz="1000"/>
            </a:pPr>
            <a:r>
              <a:rPr lang="en-US" altLang="ja-JP" sz="1200" b="1" dirty="0">
                <a:solidFill>
                  <a:srgbClr val="000000"/>
                </a:solidFill>
                <a:latin typeface="ＭＳ Ｐゴシック"/>
                <a:ea typeface="ＭＳ Ｐゴシック"/>
              </a:rPr>
              <a:t>0</a:t>
            </a:r>
            <a:endParaRPr lang="ja-JP" altLang="en-US" sz="1200" b="1" dirty="0">
              <a:solidFill>
                <a:srgbClr val="000000"/>
              </a:solidFill>
              <a:latin typeface="ＭＳ Ｐゴシック"/>
              <a:ea typeface="ＭＳ Ｐゴシック"/>
            </a:endParaRPr>
          </a:p>
        </p:txBody>
      </p:sp>
      <p:sp>
        <p:nvSpPr>
          <p:cNvPr id="139" name="Text Box 154"/>
          <p:cNvSpPr txBox="1">
            <a:spLocks noChangeArrowheads="1"/>
          </p:cNvSpPr>
          <p:nvPr/>
        </p:nvSpPr>
        <p:spPr bwMode="auto">
          <a:xfrm>
            <a:off x="3733408" y="3661751"/>
            <a:ext cx="303212" cy="24447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36576" tIns="18288" rIns="36576" bIns="18288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0">
              <a:defRPr sz="1000"/>
            </a:pPr>
            <a:r>
              <a:rPr lang="en-US" altLang="ja-JP" sz="1200" b="1" dirty="0">
                <a:solidFill>
                  <a:srgbClr val="000000"/>
                </a:solidFill>
                <a:latin typeface="ＭＳ Ｐゴシック"/>
                <a:ea typeface="ＭＳ Ｐゴシック"/>
              </a:rPr>
              <a:t>1</a:t>
            </a:r>
            <a:endParaRPr lang="ja-JP" altLang="en-US" sz="1200" b="1" dirty="0">
              <a:solidFill>
                <a:srgbClr val="000000"/>
              </a:solidFill>
              <a:latin typeface="ＭＳ Ｐゴシック"/>
              <a:ea typeface="ＭＳ Ｐゴシック"/>
            </a:endParaRPr>
          </a:p>
        </p:txBody>
      </p:sp>
      <p:sp>
        <p:nvSpPr>
          <p:cNvPr id="142" name="AutoShape 1058"/>
          <p:cNvSpPr>
            <a:spLocks noChangeArrowheads="1"/>
          </p:cNvSpPr>
          <p:nvPr/>
        </p:nvSpPr>
        <p:spPr bwMode="auto">
          <a:xfrm>
            <a:off x="297937" y="4145945"/>
            <a:ext cx="3504867" cy="1487532"/>
          </a:xfrm>
          <a:prstGeom prst="wedgeRectCallout">
            <a:avLst>
              <a:gd name="adj1" fmla="val -20467"/>
              <a:gd name="adj2" fmla="val -63230"/>
            </a:avLst>
          </a:prstGeom>
          <a:solidFill>
            <a:srgbClr xmlns:mc="http://schemas.openxmlformats.org/markup-compatibility/2006" xmlns:a14="http://schemas.microsoft.com/office/drawing/2010/main" val="FFFF99" mc:Ignorable="a14" a14:legacySpreadsheetColorIndex="43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  <p:txBody>
          <a:bodyPr wrap="square" lIns="36576" tIns="18288" rIns="0" bIns="18288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OFF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時に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D7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ボタン押しでカーソル表示中の項目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l" rtl="0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（この場合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AUX1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CAN[OPS1](185013CE)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l" rtl="0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lang="ja-JP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のみ</a:t>
            </a:r>
            <a:r>
              <a:rPr lang="ja-JP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送信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する。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l" rtl="0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また、各タッチパネルボタン（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AUX1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の場合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S2-1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）を押した時も同様。</a:t>
            </a:r>
            <a:endParaRPr lang="ja-JP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rtl="0"/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0-3Byte:1(AUX1)</a:t>
            </a:r>
            <a:endParaRPr lang="ja-JP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rtl="0"/>
            <a:r>
              <a:rPr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4Byte:1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rtl="0"/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5-6Byte:1(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固定値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</p:txBody>
      </p:sp>
      <p:sp>
        <p:nvSpPr>
          <p:cNvPr id="143" name="AutoShape 1058"/>
          <p:cNvSpPr>
            <a:spLocks noChangeArrowheads="1"/>
          </p:cNvSpPr>
          <p:nvPr/>
        </p:nvSpPr>
        <p:spPr bwMode="auto">
          <a:xfrm>
            <a:off x="3864822" y="4145945"/>
            <a:ext cx="3471757" cy="1487532"/>
          </a:xfrm>
          <a:prstGeom prst="wedgeRectCallout">
            <a:avLst>
              <a:gd name="adj1" fmla="val -20467"/>
              <a:gd name="adj2" fmla="val -63230"/>
            </a:avLst>
          </a:prstGeom>
          <a:solidFill>
            <a:srgbClr xmlns:mc="http://schemas.openxmlformats.org/markup-compatibility/2006" xmlns:a14="http://schemas.microsoft.com/office/drawing/2010/main" val="FFFF99" mc:Ignorable="a14" a14:legacySpreadsheetColorIndex="43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  <p:txBody>
          <a:bodyPr wrap="square" lIns="36576" tIns="18288" rIns="0" bIns="18288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Ｎ時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D7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ボタン</a:t>
            </a:r>
            <a:r>
              <a:rPr lang="ja-JP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押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しでカーソル表示中の項目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l" rtl="0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（この場合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AUX1)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CAN[OPS1](185013CE)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l" rtl="0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lang="ja-JP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のみ</a:t>
            </a:r>
            <a:r>
              <a:rPr lang="ja-JP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送信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する。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また、各タッチパネルボタン（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AUX1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の場合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S2-1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）を押した時も同様。</a:t>
            </a:r>
            <a:endParaRPr lang="ja-JP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rtl="0"/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0-3Byte:1(AUX1)</a:t>
            </a:r>
            <a:endParaRPr lang="ja-JP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rtl="0"/>
            <a:r>
              <a:rPr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4Byte:0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rtl="0"/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5-6Byte:1(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固定値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</p:txBody>
      </p:sp>
      <p:pic>
        <p:nvPicPr>
          <p:cNvPr id="47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95" b="92611"/>
          <a:stretch/>
        </p:blipFill>
        <p:spPr bwMode="auto">
          <a:xfrm>
            <a:off x="599664" y="2670678"/>
            <a:ext cx="2442590" cy="37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角丸四角形吹き出し 1"/>
          <p:cNvSpPr/>
          <p:nvPr/>
        </p:nvSpPr>
        <p:spPr>
          <a:xfrm>
            <a:off x="2520731" y="3193979"/>
            <a:ext cx="1282073" cy="393580"/>
          </a:xfrm>
          <a:prstGeom prst="wedgeRoundRectCallout">
            <a:avLst>
              <a:gd name="adj1" fmla="val -84039"/>
              <a:gd name="adj2" fmla="val 100297"/>
              <a:gd name="adj3" fmla="val 16667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1" dirty="0">
                <a:solidFill>
                  <a:schemeClr val="tx1"/>
                </a:solidFill>
              </a:rPr>
              <a:t>カーソル表示</a:t>
            </a:r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51" t="3966" r="15511" b="51002"/>
          <a:stretch/>
        </p:blipFill>
        <p:spPr>
          <a:xfrm rot="16200000">
            <a:off x="1284179" y="1192245"/>
            <a:ext cx="339365" cy="1544156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51" t="3966" r="15511" b="51002"/>
          <a:stretch/>
        </p:blipFill>
        <p:spPr>
          <a:xfrm rot="16200000">
            <a:off x="1291765" y="1660207"/>
            <a:ext cx="339365" cy="1544156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551" t="3966" r="15511" b="51002"/>
          <a:stretch/>
        </p:blipFill>
        <p:spPr>
          <a:xfrm rot="16200000">
            <a:off x="1284179" y="767731"/>
            <a:ext cx="339365" cy="1544156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551" t="3966" r="15511" b="51002"/>
          <a:stretch/>
        </p:blipFill>
        <p:spPr>
          <a:xfrm rot="16200000">
            <a:off x="1256846" y="2985448"/>
            <a:ext cx="339365" cy="1544156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51" t="3966" r="15511" b="51002"/>
          <a:stretch/>
        </p:blipFill>
        <p:spPr>
          <a:xfrm rot="16200000">
            <a:off x="4543276" y="3038188"/>
            <a:ext cx="339365" cy="1544156"/>
          </a:xfrm>
          <a:prstGeom prst="rect">
            <a:avLst/>
          </a:prstGeom>
        </p:spPr>
      </p:pic>
      <p:sp>
        <p:nvSpPr>
          <p:cNvPr id="41" name="角丸四角形 40"/>
          <p:cNvSpPr/>
          <p:nvPr/>
        </p:nvSpPr>
        <p:spPr>
          <a:xfrm>
            <a:off x="159418" y="829025"/>
            <a:ext cx="1098000" cy="30861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D5</a:t>
            </a:r>
          </a:p>
        </p:txBody>
      </p:sp>
      <p:sp>
        <p:nvSpPr>
          <p:cNvPr id="42" name="角丸四角形 41"/>
          <p:cNvSpPr/>
          <p:nvPr/>
        </p:nvSpPr>
        <p:spPr>
          <a:xfrm>
            <a:off x="1297736" y="826337"/>
            <a:ext cx="1098000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D6</a:t>
            </a:r>
          </a:p>
        </p:txBody>
      </p:sp>
      <p:sp>
        <p:nvSpPr>
          <p:cNvPr id="43" name="角丸四角形 42"/>
          <p:cNvSpPr/>
          <p:nvPr/>
        </p:nvSpPr>
        <p:spPr>
          <a:xfrm>
            <a:off x="2436053" y="826337"/>
            <a:ext cx="1098000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D7</a:t>
            </a:r>
          </a:p>
        </p:txBody>
      </p:sp>
      <p:sp>
        <p:nvSpPr>
          <p:cNvPr id="44" name="角丸四角形 43"/>
          <p:cNvSpPr/>
          <p:nvPr/>
        </p:nvSpPr>
        <p:spPr>
          <a:xfrm>
            <a:off x="647836" y="3590235"/>
            <a:ext cx="1550772" cy="324208"/>
          </a:xfrm>
          <a:prstGeom prst="round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801"/>
          </a:p>
        </p:txBody>
      </p:sp>
      <p:sp>
        <p:nvSpPr>
          <p:cNvPr id="45" name="角丸四角形吹き出し 44"/>
          <p:cNvSpPr/>
          <p:nvPr/>
        </p:nvSpPr>
        <p:spPr>
          <a:xfrm>
            <a:off x="5790786" y="3193977"/>
            <a:ext cx="1282073" cy="393580"/>
          </a:xfrm>
          <a:prstGeom prst="wedgeRoundRectCallout">
            <a:avLst>
              <a:gd name="adj1" fmla="val -84039"/>
              <a:gd name="adj2" fmla="val 100297"/>
              <a:gd name="adj3" fmla="val 16667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1" dirty="0">
                <a:solidFill>
                  <a:schemeClr val="tx1"/>
                </a:solidFill>
              </a:rPr>
              <a:t>カーソル表示</a:t>
            </a:r>
          </a:p>
        </p:txBody>
      </p:sp>
      <p:sp>
        <p:nvSpPr>
          <p:cNvPr id="46" name="角丸四角形 45"/>
          <p:cNvSpPr/>
          <p:nvPr/>
        </p:nvSpPr>
        <p:spPr>
          <a:xfrm>
            <a:off x="642877" y="3606222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</a:t>
            </a:r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347898"/>
              </p:ext>
            </p:extLst>
          </p:nvPr>
        </p:nvGraphicFramePr>
        <p:xfrm>
          <a:off x="7500800" y="343907"/>
          <a:ext cx="2313037" cy="540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2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268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カーソルの位置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0-3Byte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3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1st AUX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3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2nd AUX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3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3rd AUX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93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2nd 4th AUX select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93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High flow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938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Power</a:t>
                      </a:r>
                      <a:r>
                        <a:rPr lang="ja-JP" altLang="en-US" sz="1100" u="none" strike="noStrike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ja-JP" sz="1100" u="none" strike="noStrike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Priority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93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Lift alarm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93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Foot accel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93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2piece boom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93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Auto air-con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93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Park brake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3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Outrigger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93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Safety start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  <a:latin typeface="+mn-ea"/>
                          <a:ea typeface="+mn-ea"/>
                        </a:rPr>
                        <a:t>13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93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Ride control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  <a:latin typeface="+mn-ea"/>
                          <a:ea typeface="+mn-ea"/>
                        </a:rPr>
                        <a:t>14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393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14Pin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  <a:latin typeface="+mn-ea"/>
                          <a:ea typeface="+mn-ea"/>
                        </a:rPr>
                        <a:t>15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93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Quick hitch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  <a:latin typeface="+mn-ea"/>
                          <a:ea typeface="+mn-ea"/>
                        </a:rPr>
                        <a:t>16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393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Seat belt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  <a:latin typeface="+mn-ea"/>
                          <a:ea typeface="+mn-ea"/>
                        </a:rPr>
                        <a:t>17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150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Seat SW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150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AUX1 pressure fix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19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393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AUX2 pressure fix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20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393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Auto engine stop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21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2726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Auto speed shift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22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2726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Auto grease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23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2726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Side camera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24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2726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AUX4　Independent</a:t>
                      </a: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25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  <p:graphicFrame>
        <p:nvGraphicFramePr>
          <p:cNvPr id="37" name="表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995831"/>
              </p:ext>
            </p:extLst>
          </p:nvPr>
        </p:nvGraphicFramePr>
        <p:xfrm>
          <a:off x="9954308" y="343907"/>
          <a:ext cx="2109029" cy="52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77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カーソルの位置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0-3Byte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270° camera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  <a:latin typeface="+mn-ea"/>
                          <a:ea typeface="+mn-ea"/>
                        </a:rPr>
                        <a:t>26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LED Package 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  <a:latin typeface="+mn-ea"/>
                          <a:ea typeface="+mn-ea"/>
                        </a:rPr>
                        <a:t>27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77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Auto Tank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  <a:latin typeface="+mn-ea"/>
                          <a:ea typeface="+mn-ea"/>
                        </a:rPr>
                        <a:t>28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Auto camera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  <a:latin typeface="+mn-ea"/>
                          <a:ea typeface="+mn-ea"/>
                        </a:rPr>
                        <a:t>29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Auto </a:t>
                      </a:r>
                      <a:r>
                        <a:rPr lang="en-US" sz="1100" u="none" strike="noStrike" dirty="0" err="1">
                          <a:effectLst/>
                          <a:latin typeface="+mn-ea"/>
                          <a:ea typeface="+mn-ea"/>
                        </a:rPr>
                        <a:t>decel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30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Display rotation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31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Travel alarm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32</a:t>
                      </a: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Back</a:t>
                      </a:r>
                      <a:r>
                        <a:rPr lang="en-US" altLang="ja-JP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alarm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33</a:t>
                      </a: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Travel speed control</a:t>
                      </a: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34</a:t>
                      </a: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35</a:t>
                      </a: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Alarm cancel</a:t>
                      </a: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36</a:t>
                      </a: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Air-con</a:t>
                      </a: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37</a:t>
                      </a: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Multifunction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grip</a:t>
                      </a: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38</a:t>
                      </a: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Radio</a:t>
                      </a: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39</a:t>
                      </a: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lever pattern[H]</a:t>
                      </a: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40</a:t>
                      </a: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624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Auto pressure release</a:t>
                      </a: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41</a:t>
                      </a: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Boom sus.</a:t>
                      </a: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42</a:t>
                      </a: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Reversing fan</a:t>
                      </a: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43</a:t>
                      </a: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4WS</a:t>
                      </a: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44</a:t>
                      </a: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Tilt rotate(AUX1)</a:t>
                      </a: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45</a:t>
                      </a: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9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Auto reversing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fan</a:t>
                      </a: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46</a:t>
                      </a: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9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Digging brake</a:t>
                      </a: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52</a:t>
                      </a: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9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AUX1 high pressure</a:t>
                      </a: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57</a:t>
                      </a: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2534489730"/>
                  </a:ext>
                </a:extLst>
              </a:tr>
              <a:tr h="198770">
                <a:tc>
                  <a:txBody>
                    <a:bodyPr/>
                    <a:lstStyle/>
                    <a:p>
                      <a:pPr marL="0" marR="0" lvl="0" indent="0" algn="l" defTabSz="914411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Joystick steering</a:t>
                      </a: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58</a:t>
                      </a: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27370018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9801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A9EB6AC3-99EC-2560-D5D5-39CDAD57D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898225" y="1983394"/>
            <a:ext cx="5759997" cy="3239998"/>
          </a:xfrm>
          <a:prstGeom prst="rect">
            <a:avLst/>
          </a:prstGeom>
        </p:spPr>
      </p:pic>
      <p:pic>
        <p:nvPicPr>
          <p:cNvPr id="21" name="Picture 3" descr="竹内ロゴ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タイトル 1"/>
          <p:cNvSpPr>
            <a:spLocks noGrp="1"/>
          </p:cNvSpPr>
          <p:nvPr>
            <p:ph type="title"/>
          </p:nvPr>
        </p:nvSpPr>
        <p:spPr>
          <a:xfrm>
            <a:off x="228600" y="295929"/>
            <a:ext cx="3447227" cy="397160"/>
          </a:xfrm>
        </p:spPr>
        <p:txBody>
          <a:bodyPr wrap="square">
            <a:spAutoFit/>
          </a:bodyPr>
          <a:lstStyle/>
          <a:p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オプション選択画面－４</a:t>
            </a: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077303"/>
              </p:ext>
            </p:extLst>
          </p:nvPr>
        </p:nvGraphicFramePr>
        <p:xfrm>
          <a:off x="4006626" y="747068"/>
          <a:ext cx="3564808" cy="287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84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63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オプション名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参照</a:t>
                      </a:r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CAN 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3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1st AUX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CAN[OPI]3Byte_2-3bit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3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2nd AUX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CAN[OPI]1Byte_6-7bit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3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3rd AUX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CAN[OPI]2Byte_4-5bit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3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2nd 4th AUX select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CAN[OPI]0Byte_6-7bit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3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High flow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CAN[OPI]3Byte_0-1bit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3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Multifunction grip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CAN[OPI2]3Byte_6-7bit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63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Tilt rotate(AUX1)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CAN[OPI2]5Byte_2-3bit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63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2piece boom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CAN[OPI]0Byte_4-5bit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63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Boom suspension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CAN[OPI2]4Byte_4-5bit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635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Parking brake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CAN[OPI]2Byte_2-3bit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635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Joystick steering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CAN[OPI3]1Byte_0-1bit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822522446"/>
                  </a:ext>
                </a:extLst>
              </a:tr>
            </a:tbl>
          </a:graphicData>
        </a:graphic>
      </p:graphicFrame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419218"/>
              </p:ext>
            </p:extLst>
          </p:nvPr>
        </p:nvGraphicFramePr>
        <p:xfrm>
          <a:off x="8101643" y="747068"/>
          <a:ext cx="3564808" cy="287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84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63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オプション名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参照</a:t>
                      </a: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CAN 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35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Outrigger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CAN[OPI]0Byte_0-1bit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35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270° camera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CAN[OPI2]0Byte_0-1bit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35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Auto grease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CAN[OPI]7Byte_2-3bit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35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Auto tank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CAN[OPI]0Byte_2-3bit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35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LED package 2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CAN[OPI2]0Byte_4-5bit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35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4-Wheel</a:t>
                      </a:r>
                      <a:r>
                        <a:rPr lang="en-US" sz="1100" u="none" strike="noStrike" baseline="0" dirty="0">
                          <a:effectLst/>
                          <a:latin typeface="+mn-ea"/>
                          <a:ea typeface="+mn-ea"/>
                        </a:rPr>
                        <a:t> steering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CAN[OPI2]5Byte_0-1bit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635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Reverse fan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CAN[OPI2]4Byte_6-7bit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635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AUX1 Pressure fix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CAN[OPI]6Byte_0-1bit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635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AUX2 Pressure fix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CAN[OPI]6Byte_2-3bit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635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Digging brake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CAN[OPI2]5Byte_4-5bit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635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AUX1 high pressure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CAN[OPI3]0Byte_6-7bit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00692607"/>
                  </a:ext>
                </a:extLst>
              </a:tr>
            </a:tbl>
          </a:graphicData>
        </a:graphic>
      </p:graphicFrame>
      <p:sp>
        <p:nvSpPr>
          <p:cNvPr id="57" name="角丸四角形 56"/>
          <p:cNvSpPr/>
          <p:nvPr/>
        </p:nvSpPr>
        <p:spPr>
          <a:xfrm>
            <a:off x="317440" y="6160087"/>
            <a:ext cx="1098000" cy="30861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D5</a:t>
            </a:r>
          </a:p>
        </p:txBody>
      </p:sp>
      <p:sp>
        <p:nvSpPr>
          <p:cNvPr id="58" name="角丸四角形 57"/>
          <p:cNvSpPr/>
          <p:nvPr/>
        </p:nvSpPr>
        <p:spPr>
          <a:xfrm>
            <a:off x="1411366" y="6151207"/>
            <a:ext cx="1098000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D6</a:t>
            </a:r>
          </a:p>
        </p:txBody>
      </p:sp>
      <p:sp>
        <p:nvSpPr>
          <p:cNvPr id="59" name="角丸四角形 58"/>
          <p:cNvSpPr/>
          <p:nvPr/>
        </p:nvSpPr>
        <p:spPr>
          <a:xfrm>
            <a:off x="2523050" y="6151207"/>
            <a:ext cx="1098000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D7</a:t>
            </a:r>
          </a:p>
        </p:txBody>
      </p:sp>
    </p:spTree>
    <p:extLst>
      <p:ext uri="{BB962C8B-B14F-4D97-AF65-F5344CB8AC3E}">
        <p14:creationId xmlns:p14="http://schemas.microsoft.com/office/powerpoint/2010/main" val="424213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228602" y="295928"/>
            <a:ext cx="10515600" cy="397160"/>
          </a:xfrm>
        </p:spPr>
        <p:txBody>
          <a:bodyPr>
            <a:spAutoFit/>
          </a:bodyPr>
          <a:lstStyle/>
          <a:p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改定履歴－</a:t>
            </a:r>
            <a:r>
              <a:rPr lang="en-US" altLang="ja-JP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endParaRPr lang="ja-JP" altLang="en-US" sz="220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5" name="Picture 3" descr="竹内ロゴ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637434"/>
              </p:ext>
            </p:extLst>
          </p:nvPr>
        </p:nvGraphicFramePr>
        <p:xfrm>
          <a:off x="228602" y="693088"/>
          <a:ext cx="11739561" cy="59173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972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6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707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/>
                        <a:t>Version</a:t>
                      </a:r>
                      <a:endParaRPr kumimoji="1" lang="ja-JP" altLang="en-US" sz="1200" b="0" dirty="0">
                        <a:latin typeface="+mn-ea"/>
                        <a:ea typeface="+mn-ea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/>
                        <a:t>項目</a:t>
                      </a:r>
                      <a:endParaRPr kumimoji="1" lang="ja-JP" altLang="en-US" sz="1200" b="0" dirty="0">
                        <a:latin typeface="+mn-ea"/>
                        <a:ea typeface="+mn-ea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/>
                        <a:t>変更内容</a:t>
                      </a:r>
                      <a:endParaRPr kumimoji="1" lang="ja-JP" altLang="en-US" sz="1200" b="0" dirty="0">
                        <a:latin typeface="+mn-ea"/>
                        <a:ea typeface="+mn-ea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0.00</a:t>
                      </a:r>
                      <a:endParaRPr kumimoji="1" lang="ja-JP" altLang="en-US" sz="11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-</a:t>
                      </a:r>
                      <a:endParaRPr kumimoji="1" lang="ja-JP" altLang="en-US" sz="11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1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メイリオ" panose="020B0604030504040204" pitchFamily="50" charset="-128"/>
                        </a:rPr>
                        <a:t>・</a:t>
                      </a:r>
                      <a:r>
                        <a:rPr kumimoji="1" lang="en-US" altLang="ja-JP" sz="11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メイリオ" panose="020B0604030504040204" pitchFamily="50" charset="-128"/>
                        </a:rPr>
                        <a:t>EN474</a:t>
                      </a:r>
                      <a:r>
                        <a:rPr kumimoji="1" lang="ja-JP" altLang="en-US" sz="11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メイリオ" panose="020B0604030504040204" pitchFamily="50" charset="-128"/>
                        </a:rPr>
                        <a:t>対応により作成、</a:t>
                      </a:r>
                      <a:r>
                        <a:rPr kumimoji="1" lang="en-US" altLang="ja-JP" sz="11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メイリオ" panose="020B0604030504040204" pitchFamily="50" charset="-128"/>
                        </a:rPr>
                        <a:t>8inch display(2022)</a:t>
                      </a:r>
                      <a:r>
                        <a:rPr kumimoji="1" lang="ja-JP" altLang="en-US" sz="11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メイリオ" panose="020B0604030504040204" pitchFamily="50" charset="-128"/>
                        </a:rPr>
                        <a:t>裏画面動作仕様書</a:t>
                      </a:r>
                      <a:r>
                        <a:rPr kumimoji="1" lang="en-US" altLang="ja-JP" sz="11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メイリオ" panose="020B0604030504040204" pitchFamily="50" charset="-128"/>
                        </a:rPr>
                        <a:t>V020</a:t>
                      </a:r>
                      <a:r>
                        <a:rPr kumimoji="1" lang="ja-JP" altLang="en-US" sz="11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メイリオ" panose="020B0604030504040204" pitchFamily="50" charset="-128"/>
                        </a:rPr>
                        <a:t>から変更なし</a:t>
                      </a: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65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0.01</a:t>
                      </a:r>
                      <a:endParaRPr kumimoji="1" lang="ja-JP" altLang="en-US" sz="11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全画面共通</a:t>
                      </a:r>
                      <a:r>
                        <a:rPr kumimoji="1" lang="en-US" altLang="ja-JP" sz="11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(</a:t>
                      </a:r>
                      <a:r>
                        <a:rPr kumimoji="1" lang="ja-JP" altLang="en-US" sz="11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イモビを除く</a:t>
                      </a:r>
                      <a:r>
                        <a:rPr kumimoji="1" lang="en-US" altLang="ja-JP" sz="11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)</a:t>
                      </a:r>
                      <a:endParaRPr kumimoji="1" lang="ja-JP" altLang="en-US" sz="11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1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・待機モード → 作業モードに変化したらカメラ画面に遷移する</a:t>
                      </a:r>
                      <a:endParaRPr kumimoji="1" lang="en-US" altLang="ja-JP" sz="11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pPr algn="l"/>
                      <a:r>
                        <a:rPr kumimoji="1" lang="ja-JP" altLang="en-US" sz="11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・作業モード時、</a:t>
                      </a:r>
                      <a:r>
                        <a:rPr kumimoji="1" lang="en-US" altLang="ja-JP" sz="11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30</a:t>
                      </a:r>
                      <a:r>
                        <a:rPr kumimoji="1" lang="ja-JP" altLang="en-US" sz="11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秒間操作が無ければカメラ画面に遷移する</a:t>
                      </a:r>
                      <a:endParaRPr kumimoji="1" lang="en-US" altLang="ja-JP" sz="11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pPr algn="l"/>
                      <a:r>
                        <a:rPr kumimoji="1" lang="ja-JP" altLang="en-US" sz="11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・待機モード時、</a:t>
                      </a:r>
                      <a:r>
                        <a:rPr kumimoji="1" lang="en-US" altLang="ja-JP" sz="11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D6</a:t>
                      </a:r>
                      <a:r>
                        <a:rPr kumimoji="1" lang="ja-JP" altLang="en-US" sz="11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ボタン押下でメイン画面に遷移する</a:t>
                      </a:r>
                      <a:endParaRPr kumimoji="1" lang="en-US" altLang="ja-JP" sz="11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pPr algn="l"/>
                      <a:r>
                        <a:rPr kumimoji="1" lang="ja-JP" altLang="en-US" sz="11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・作業モード時、</a:t>
                      </a:r>
                      <a:r>
                        <a:rPr kumimoji="1" lang="en-US" altLang="ja-JP" sz="11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D6</a:t>
                      </a:r>
                      <a:r>
                        <a:rPr kumimoji="1" lang="ja-JP" altLang="en-US" sz="11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ボタン押下でカメラ画面に遷移する</a:t>
                      </a: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65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0.02</a:t>
                      </a:r>
                      <a:endParaRPr kumimoji="1" lang="ja-JP" altLang="en-US" sz="11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入力画面③</a:t>
                      </a:r>
                      <a:r>
                        <a:rPr lang="ja-JP" altLang="en-US" sz="1100" i="1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（</a:t>
                      </a:r>
                      <a:r>
                        <a:rPr lang="en-US" altLang="ja-JP" sz="11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A14IW</a:t>
                      </a:r>
                      <a:r>
                        <a:rPr lang="ja-JP" altLang="en-US" sz="11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）</a:t>
                      </a:r>
                      <a:endParaRPr kumimoji="1" lang="ja-JP" altLang="en-US" sz="11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1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C2P27 Digging Brake SW</a:t>
                      </a:r>
                      <a:r>
                        <a:rPr kumimoji="1" lang="ja-JP" altLang="en-US" sz="11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追加</a:t>
                      </a:r>
                      <a:endParaRPr kumimoji="1" lang="en-US" altLang="ja-JP" sz="11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657">
                <a:tc>
                  <a:txBody>
                    <a:bodyPr/>
                    <a:lstStyle/>
                    <a:p>
                      <a:pPr algn="ctr"/>
                      <a:endParaRPr kumimoji="1" lang="ja-JP" altLang="en-US" sz="11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1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出力画面①</a:t>
                      </a:r>
                      <a:r>
                        <a:rPr lang="ja-JP" altLang="en-US" sz="1100" i="1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（</a:t>
                      </a:r>
                      <a:r>
                        <a:rPr lang="en-US" altLang="ja-JP" sz="11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A14IW</a:t>
                      </a:r>
                      <a:r>
                        <a:rPr lang="ja-JP" altLang="en-US" sz="11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）</a:t>
                      </a:r>
                      <a:endParaRPr lang="en-US" altLang="ja-JP" sz="11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100" baseline="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C1P32 Digging Brake SOL</a:t>
                      </a:r>
                      <a:r>
                        <a:rPr kumimoji="1" lang="ja-JP" altLang="en-US" sz="1100" baseline="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追加</a:t>
                      </a:r>
                      <a:endParaRPr kumimoji="1" lang="en-US" altLang="ja-JP" sz="1100" baseline="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baseline="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C1P46 Digging Brake 2 SOL</a:t>
                      </a:r>
                      <a:r>
                        <a:rPr kumimoji="1" lang="ja-JP" altLang="en-US" sz="1100" baseline="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追加</a:t>
                      </a:r>
                      <a:endParaRPr kumimoji="1" lang="en-US" altLang="ja-JP" sz="1100" baseline="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65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0.03</a:t>
                      </a:r>
                      <a:endParaRPr kumimoji="1" lang="ja-JP" altLang="en-US" sz="11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入力画面②</a:t>
                      </a:r>
                      <a:r>
                        <a:rPr lang="ja-JP" altLang="en-US" sz="1100" i="1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（</a:t>
                      </a:r>
                      <a:r>
                        <a:rPr lang="en-US" altLang="ja-JP" sz="11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A14IW</a:t>
                      </a:r>
                      <a:r>
                        <a:rPr lang="ja-JP" altLang="en-US" sz="11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）</a:t>
                      </a:r>
                      <a:endParaRPr kumimoji="1" lang="ja-JP" altLang="en-US" sz="11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baseline="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C2P06 Boom suspension SW</a:t>
                      </a:r>
                      <a:r>
                        <a:rPr kumimoji="1" lang="ja-JP" altLang="en-US" sz="1100" baseline="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追加</a:t>
                      </a:r>
                      <a:endParaRPr kumimoji="1" lang="en-US" altLang="ja-JP" sz="1100" baseline="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657">
                <a:tc>
                  <a:txBody>
                    <a:bodyPr/>
                    <a:lstStyle/>
                    <a:p>
                      <a:pPr algn="ctr"/>
                      <a:endParaRPr kumimoji="1" lang="ja-JP" altLang="en-US" sz="11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1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出力画面②</a:t>
                      </a:r>
                      <a:r>
                        <a:rPr lang="ja-JP" altLang="en-US" sz="1100" i="1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（</a:t>
                      </a:r>
                      <a:r>
                        <a:rPr lang="en-US" altLang="ja-JP" sz="11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A14IW</a:t>
                      </a:r>
                      <a:r>
                        <a:rPr lang="ja-JP" altLang="en-US" sz="11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）</a:t>
                      </a:r>
                      <a:endParaRPr lang="en-US" altLang="ja-JP" sz="11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100" baseline="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C2P35 Boom suspension SOL1</a:t>
                      </a:r>
                      <a:r>
                        <a:rPr kumimoji="1" lang="ja-JP" altLang="en-US" sz="1100" baseline="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追加</a:t>
                      </a:r>
                      <a:endParaRPr kumimoji="1" lang="en-US" altLang="ja-JP" sz="1100" baseline="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baseline="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C2P36 Boom suspension SOL2</a:t>
                      </a:r>
                      <a:r>
                        <a:rPr kumimoji="1" lang="ja-JP" altLang="en-US" sz="1100" baseline="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追加</a:t>
                      </a:r>
                      <a:endParaRPr kumimoji="1" lang="en-US" altLang="ja-JP" sz="1100" baseline="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765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0.04</a:t>
                      </a:r>
                      <a:endParaRPr kumimoji="1" lang="ja-JP" altLang="en-US" sz="11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出力画面③</a:t>
                      </a:r>
                      <a:r>
                        <a:rPr lang="ja-JP" altLang="en-US" sz="1100" i="1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（</a:t>
                      </a:r>
                      <a:r>
                        <a:rPr lang="en-US" altLang="ja-JP" sz="11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A14IW</a:t>
                      </a:r>
                      <a:r>
                        <a:rPr lang="ja-JP" altLang="en-US" sz="11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）</a:t>
                      </a:r>
                      <a:endParaRPr kumimoji="1" lang="ja-JP" altLang="en-US" sz="11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baseline="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C1P34 Emergency steering SOL</a:t>
                      </a:r>
                      <a:r>
                        <a:rPr kumimoji="1" lang="ja-JP" altLang="en-US" sz="1100" baseline="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追加</a:t>
                      </a:r>
                      <a:endParaRPr kumimoji="1" lang="en-US" altLang="ja-JP" sz="1100" baseline="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7657">
                <a:tc>
                  <a:txBody>
                    <a:bodyPr/>
                    <a:lstStyle/>
                    <a:p>
                      <a:pPr algn="ctr"/>
                      <a:endParaRPr kumimoji="1" lang="ja-JP" altLang="en-US" sz="11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出力画面③</a:t>
                      </a:r>
                      <a:r>
                        <a:rPr lang="ja-JP" altLang="en-US" sz="1100" i="1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（</a:t>
                      </a:r>
                      <a:r>
                        <a:rPr lang="en-US" altLang="ja-JP" sz="11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A13AW</a:t>
                      </a:r>
                      <a:r>
                        <a:rPr lang="ja-JP" altLang="en-US" sz="1100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）</a:t>
                      </a:r>
                      <a:endParaRPr kumimoji="1" lang="ja-JP" altLang="en-US" sz="11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baseline="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C1P34 Emergency steering SOL</a:t>
                      </a:r>
                      <a:r>
                        <a:rPr kumimoji="1" lang="ja-JP" altLang="en-US" sz="1100" baseline="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追加</a:t>
                      </a:r>
                      <a:endParaRPr kumimoji="1" lang="en-US" altLang="ja-JP" sz="1100" baseline="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765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>
                          <a:solidFill>
                            <a:srgbClr val="FF0000"/>
                          </a:solidFill>
                        </a:rPr>
                        <a:t>0.05</a:t>
                      </a:r>
                      <a:endParaRPr kumimoji="1" lang="ja-JP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3600" marR="3600" marT="3600" marB="36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FF0000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出力画面②（</a:t>
                      </a:r>
                      <a:r>
                        <a:rPr lang="en-US" altLang="ja-JP" sz="1100" dirty="0">
                          <a:solidFill>
                            <a:srgbClr val="FF0000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A13AW</a:t>
                      </a:r>
                      <a:r>
                        <a:rPr lang="ja-JP" altLang="en-US" sz="1100" dirty="0">
                          <a:solidFill>
                            <a:srgbClr val="FF0000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）</a:t>
                      </a:r>
                      <a:endParaRPr kumimoji="1" lang="ja-JP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marL="3600" marR="3600" marT="3600" marB="36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200" dirty="0">
                          <a:solidFill>
                            <a:srgbClr val="FF0000"/>
                          </a:solidFill>
                        </a:rPr>
                        <a:t>画像差し替え、一部項目を修正</a:t>
                      </a:r>
                    </a:p>
                  </a:txBody>
                  <a:tcPr marL="3600" marR="3600" marT="3600" marB="36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7657">
                <a:tc>
                  <a:txBody>
                    <a:bodyPr/>
                    <a:lstStyle/>
                    <a:p>
                      <a:pPr algn="ctr"/>
                      <a:endParaRPr kumimoji="1" lang="ja-JP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3600" marR="3600" marT="3600" marB="36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FF0000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出力画面③（</a:t>
                      </a:r>
                      <a:r>
                        <a:rPr lang="en-US" altLang="ja-JP" sz="1100" dirty="0">
                          <a:solidFill>
                            <a:srgbClr val="FF0000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A13AW</a:t>
                      </a:r>
                      <a:r>
                        <a:rPr lang="ja-JP" altLang="en-US" sz="1100" dirty="0">
                          <a:solidFill>
                            <a:srgbClr val="FF0000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）</a:t>
                      </a:r>
                      <a:endParaRPr kumimoji="1" lang="ja-JP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marL="3600" marR="3600" marT="3600" marB="36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>
                          <a:solidFill>
                            <a:srgbClr val="FF0000"/>
                          </a:solidFill>
                        </a:rPr>
                        <a:t>画像差し替え、一部項目を修正</a:t>
                      </a:r>
                    </a:p>
                  </a:txBody>
                  <a:tcPr marL="3600" marR="3600" marT="3600" marB="36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7657">
                <a:tc>
                  <a:txBody>
                    <a:bodyPr/>
                    <a:lstStyle/>
                    <a:p>
                      <a:pPr algn="ctr"/>
                      <a:endParaRPr kumimoji="1" lang="ja-JP" altLang="en-US" sz="11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kumimoji="1" lang="ja-JP" altLang="en-US" sz="11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7657">
                <a:tc>
                  <a:txBody>
                    <a:bodyPr/>
                    <a:lstStyle/>
                    <a:p>
                      <a:pPr algn="ctr"/>
                      <a:endParaRPr kumimoji="1" lang="ja-JP" altLang="en-US" sz="11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kumimoji="1" lang="ja-JP" altLang="en-US" sz="11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27657">
                <a:tc>
                  <a:txBody>
                    <a:bodyPr/>
                    <a:lstStyle/>
                    <a:p>
                      <a:pPr algn="ctr"/>
                      <a:endParaRPr kumimoji="1" lang="ja-JP" altLang="en-US" sz="11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kumimoji="1" lang="ja-JP" altLang="en-US" sz="11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27657">
                <a:tc>
                  <a:txBody>
                    <a:bodyPr/>
                    <a:lstStyle/>
                    <a:p>
                      <a:pPr algn="ctr"/>
                      <a:endParaRPr kumimoji="1" lang="ja-JP" altLang="en-US" sz="11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kumimoji="1" lang="ja-JP" altLang="en-US" sz="11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27657">
                <a:tc>
                  <a:txBody>
                    <a:bodyPr/>
                    <a:lstStyle/>
                    <a:p>
                      <a:pPr algn="ctr"/>
                      <a:endParaRPr kumimoji="1" lang="ja-JP" altLang="en-US" sz="11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kumimoji="1" lang="ja-JP" altLang="en-US" sz="11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27657">
                <a:tc>
                  <a:txBody>
                    <a:bodyPr/>
                    <a:lstStyle/>
                    <a:p>
                      <a:pPr algn="ctr"/>
                      <a:endParaRPr kumimoji="1" lang="ja-JP" altLang="en-US" sz="11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1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27657">
                <a:tc>
                  <a:txBody>
                    <a:bodyPr/>
                    <a:lstStyle/>
                    <a:p>
                      <a:pPr algn="ctr"/>
                      <a:endParaRPr kumimoji="1" lang="ja-JP" altLang="en-US" sz="11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1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27657">
                <a:tc>
                  <a:txBody>
                    <a:bodyPr/>
                    <a:lstStyle/>
                    <a:p>
                      <a:pPr algn="ctr"/>
                      <a:endParaRPr kumimoji="1" lang="ja-JP" altLang="en-US" sz="11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kumimoji="1" lang="ja-JP" altLang="en-US" sz="11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27657">
                <a:tc>
                  <a:txBody>
                    <a:bodyPr/>
                    <a:lstStyle/>
                    <a:p>
                      <a:pPr algn="ctr"/>
                      <a:endParaRPr kumimoji="1" lang="ja-JP" altLang="en-US" sz="11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kumimoji="1" lang="ja-JP" altLang="en-US" sz="11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27657">
                <a:tc>
                  <a:txBody>
                    <a:bodyPr/>
                    <a:lstStyle/>
                    <a:p>
                      <a:pPr algn="ctr"/>
                      <a:endParaRPr kumimoji="1" lang="ja-JP" altLang="en-US" sz="11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kumimoji="1" lang="ja-JP" altLang="en-US" sz="11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27657">
                <a:tc>
                  <a:txBody>
                    <a:bodyPr/>
                    <a:lstStyle/>
                    <a:p>
                      <a:pPr algn="ctr"/>
                      <a:endParaRPr kumimoji="1" lang="ja-JP" altLang="en-US" sz="11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kumimoji="1" lang="ja-JP" altLang="en-US" sz="11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3107610"/>
                  </a:ext>
                </a:extLst>
              </a:tr>
              <a:tr h="127657">
                <a:tc>
                  <a:txBody>
                    <a:bodyPr/>
                    <a:lstStyle/>
                    <a:p>
                      <a:pPr algn="ctr"/>
                      <a:endParaRPr kumimoji="1" lang="ja-JP" altLang="en-US" sz="11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kumimoji="1" lang="ja-JP" altLang="en-US" sz="11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8721751"/>
                  </a:ext>
                </a:extLst>
              </a:tr>
              <a:tr h="127657">
                <a:tc>
                  <a:txBody>
                    <a:bodyPr/>
                    <a:lstStyle/>
                    <a:p>
                      <a:pPr algn="ctr"/>
                      <a:endParaRPr kumimoji="1" lang="ja-JP" altLang="en-US" sz="11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kumimoji="1" lang="ja-JP" altLang="en-US" sz="11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407992"/>
                  </a:ext>
                </a:extLst>
              </a:tr>
              <a:tr h="127657">
                <a:tc>
                  <a:txBody>
                    <a:bodyPr/>
                    <a:lstStyle/>
                    <a:p>
                      <a:pPr algn="ctr"/>
                      <a:endParaRPr kumimoji="1" lang="ja-JP" altLang="en-US" sz="11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kumimoji="1" lang="ja-JP" altLang="en-US" sz="11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0018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4799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図 24">
            <a:extLst>
              <a:ext uri="{FF2B5EF4-FFF2-40B4-BE49-F238E27FC236}">
                <a16:creationId xmlns:a16="http://schemas.microsoft.com/office/drawing/2014/main" id="{91A72759-D73B-BF1C-616D-551E4593E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234" y="4979603"/>
            <a:ext cx="1584000" cy="341374"/>
          </a:xfrm>
          <a:prstGeom prst="rect">
            <a:avLst/>
          </a:prstGeom>
        </p:spPr>
      </p:pic>
      <p:sp>
        <p:nvSpPr>
          <p:cNvPr id="95" name="角丸四角形 94"/>
          <p:cNvSpPr/>
          <p:nvPr/>
        </p:nvSpPr>
        <p:spPr>
          <a:xfrm>
            <a:off x="3582562" y="4999816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S2-9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A728E2AA-8084-69DB-D352-157C7FCE0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9073" y="6020127"/>
            <a:ext cx="1620000" cy="356890"/>
          </a:xfrm>
          <a:prstGeom prst="rect">
            <a:avLst/>
          </a:prstGeom>
        </p:spPr>
      </p:pic>
      <p:sp>
        <p:nvSpPr>
          <p:cNvPr id="223" name="角丸四角形 222"/>
          <p:cNvSpPr/>
          <p:nvPr/>
        </p:nvSpPr>
        <p:spPr>
          <a:xfrm>
            <a:off x="6896489" y="6043717"/>
            <a:ext cx="1565168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S2-21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5081" y="5528409"/>
            <a:ext cx="1620000" cy="343398"/>
          </a:xfrm>
          <a:prstGeom prst="rect">
            <a:avLst/>
          </a:prstGeom>
        </p:spPr>
      </p:pic>
      <p:sp>
        <p:nvSpPr>
          <p:cNvPr id="103" name="角丸四角形 102"/>
          <p:cNvSpPr/>
          <p:nvPr/>
        </p:nvSpPr>
        <p:spPr>
          <a:xfrm>
            <a:off x="6875081" y="5542181"/>
            <a:ext cx="1591063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S2-20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7988" y="3947821"/>
            <a:ext cx="1584000" cy="353120"/>
          </a:xfrm>
          <a:prstGeom prst="rect">
            <a:avLst/>
          </a:prstGeom>
        </p:spPr>
      </p:pic>
      <p:sp>
        <p:nvSpPr>
          <p:cNvPr id="91" name="角丸四角形 90"/>
          <p:cNvSpPr/>
          <p:nvPr/>
        </p:nvSpPr>
        <p:spPr>
          <a:xfrm>
            <a:off x="3582562" y="3955919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S2-7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4192342" y="2838293"/>
            <a:ext cx="335293" cy="1548000"/>
          </a:xfrm>
          <a:prstGeom prst="rect">
            <a:avLst/>
          </a:prstGeom>
        </p:spPr>
      </p:pic>
      <p:sp>
        <p:nvSpPr>
          <p:cNvPr id="90" name="角丸四角形 89"/>
          <p:cNvSpPr/>
          <p:nvPr/>
        </p:nvSpPr>
        <p:spPr>
          <a:xfrm>
            <a:off x="3582562" y="3442765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S2-6</a:t>
            </a:r>
          </a:p>
        </p:txBody>
      </p:sp>
      <p:pic>
        <p:nvPicPr>
          <p:cNvPr id="128" name="図 12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14" t="52795" r="39684" b="1827"/>
          <a:stretch/>
        </p:blipFill>
        <p:spPr>
          <a:xfrm rot="16200000">
            <a:off x="7512915" y="1282070"/>
            <a:ext cx="325868" cy="1556012"/>
          </a:xfrm>
          <a:prstGeom prst="rect">
            <a:avLst/>
          </a:prstGeom>
        </p:spPr>
      </p:pic>
      <p:pic>
        <p:nvPicPr>
          <p:cNvPr id="129" name="図 128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18" t="52617" r="15762" b="2222"/>
          <a:stretch/>
        </p:blipFill>
        <p:spPr>
          <a:xfrm rot="16200000">
            <a:off x="4179932" y="4919562"/>
            <a:ext cx="327026" cy="1549401"/>
          </a:xfrm>
          <a:prstGeom prst="rect">
            <a:avLst/>
          </a:prstGeom>
        </p:spPr>
      </p:pic>
      <p:pic>
        <p:nvPicPr>
          <p:cNvPr id="130" name="図 12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77" t="52686" r="23703" b="2153"/>
          <a:stretch/>
        </p:blipFill>
        <p:spPr>
          <a:xfrm rot="16200000">
            <a:off x="7509029" y="241729"/>
            <a:ext cx="327026" cy="1549401"/>
          </a:xfrm>
          <a:prstGeom prst="rect">
            <a:avLst/>
          </a:prstGeom>
        </p:spPr>
      </p:pic>
      <p:pic>
        <p:nvPicPr>
          <p:cNvPr id="132" name="図 13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63" t="52525" r="31617" b="2314"/>
          <a:stretch/>
        </p:blipFill>
        <p:spPr>
          <a:xfrm rot="16200000">
            <a:off x="7509029" y="763841"/>
            <a:ext cx="327026" cy="1549401"/>
          </a:xfrm>
          <a:prstGeom prst="rect">
            <a:avLst/>
          </a:prstGeom>
        </p:spPr>
      </p:pic>
      <p:pic>
        <p:nvPicPr>
          <p:cNvPr id="135" name="図 13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89" t="52804" r="55691" b="2035"/>
          <a:stretch/>
        </p:blipFill>
        <p:spPr>
          <a:xfrm rot="16200000">
            <a:off x="7509032" y="2338488"/>
            <a:ext cx="327026" cy="1549401"/>
          </a:xfrm>
          <a:prstGeom prst="rect">
            <a:avLst/>
          </a:prstGeom>
        </p:spPr>
      </p:pic>
      <p:pic>
        <p:nvPicPr>
          <p:cNvPr id="139" name="図 138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9" t="52825" r="79641" b="2014"/>
          <a:stretch/>
        </p:blipFill>
        <p:spPr>
          <a:xfrm rot="16200000">
            <a:off x="7507677" y="3877569"/>
            <a:ext cx="327026" cy="1549401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3906" r="39767" b="50716"/>
          <a:stretch/>
        </p:blipFill>
        <p:spPr>
          <a:xfrm rot="16200000">
            <a:off x="4197054" y="1806109"/>
            <a:ext cx="325868" cy="1556012"/>
          </a:xfrm>
          <a:prstGeom prst="rect">
            <a:avLst/>
          </a:prstGeom>
        </p:spPr>
      </p:pic>
      <p:pic>
        <p:nvPicPr>
          <p:cNvPr id="82" name="図 8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04" t="3986" r="15776" b="50853"/>
          <a:stretch/>
        </p:blipFill>
        <p:spPr>
          <a:xfrm rot="16200000">
            <a:off x="4193166" y="243658"/>
            <a:ext cx="327026" cy="1549401"/>
          </a:xfrm>
          <a:prstGeom prst="rect">
            <a:avLst/>
          </a:prstGeom>
        </p:spPr>
      </p:pic>
      <p:pic>
        <p:nvPicPr>
          <p:cNvPr id="116" name="図 11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19" t="3893" r="23661" b="50946"/>
          <a:stretch/>
        </p:blipFill>
        <p:spPr>
          <a:xfrm rot="16200000">
            <a:off x="4193166" y="765768"/>
            <a:ext cx="327026" cy="1549401"/>
          </a:xfrm>
          <a:prstGeom prst="rect">
            <a:avLst/>
          </a:prstGeom>
        </p:spPr>
      </p:pic>
      <p:pic>
        <p:nvPicPr>
          <p:cNvPr id="120" name="図 11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21" t="3801" r="31659" b="51038"/>
          <a:stretch/>
        </p:blipFill>
        <p:spPr>
          <a:xfrm rot="16200000">
            <a:off x="4193166" y="1287880"/>
            <a:ext cx="327026" cy="1549401"/>
          </a:xfrm>
          <a:prstGeom prst="rect">
            <a:avLst/>
          </a:prstGeom>
        </p:spPr>
      </p:pic>
      <p:pic>
        <p:nvPicPr>
          <p:cNvPr id="122" name="図 12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72" t="3616" r="47708" b="51223"/>
          <a:stretch/>
        </p:blipFill>
        <p:spPr>
          <a:xfrm rot="16200000">
            <a:off x="4193166" y="2330945"/>
            <a:ext cx="327026" cy="1549401"/>
          </a:xfrm>
          <a:prstGeom prst="rect">
            <a:avLst/>
          </a:prstGeom>
        </p:spPr>
      </p:pic>
      <p:pic>
        <p:nvPicPr>
          <p:cNvPr id="126" name="図 12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9" t="3893" r="79641" b="50946"/>
          <a:stretch/>
        </p:blipFill>
        <p:spPr>
          <a:xfrm rot="16200000">
            <a:off x="4173862" y="3887436"/>
            <a:ext cx="327026" cy="1549401"/>
          </a:xfrm>
          <a:prstGeom prst="rect">
            <a:avLst/>
          </a:prstGeom>
        </p:spPr>
      </p:pic>
      <p:pic>
        <p:nvPicPr>
          <p:cNvPr id="214" name="図 213"/>
          <p:cNvPicPr>
            <a:picLocks noChangeAspect="1"/>
          </p:cNvPicPr>
          <p:nvPr/>
        </p:nvPicPr>
        <p:blipFill rotWithShape="1">
          <a:blip r:embed="rId10"/>
          <a:srcRect l="46501" t="52125" r="47419" b="2081"/>
          <a:stretch/>
        </p:blipFill>
        <p:spPr>
          <a:xfrm rot="16200000">
            <a:off x="7507302" y="2824557"/>
            <a:ext cx="350544" cy="1593298"/>
          </a:xfrm>
          <a:prstGeom prst="rect">
            <a:avLst/>
          </a:prstGeom>
        </p:spPr>
      </p:pic>
      <p:pic>
        <p:nvPicPr>
          <p:cNvPr id="215" name="図 214"/>
          <p:cNvPicPr>
            <a:picLocks noChangeAspect="1"/>
          </p:cNvPicPr>
          <p:nvPr/>
        </p:nvPicPr>
        <p:blipFill rotWithShape="1">
          <a:blip r:embed="rId10"/>
          <a:srcRect l="40034" t="52125" r="53886" b="2081"/>
          <a:stretch/>
        </p:blipFill>
        <p:spPr>
          <a:xfrm rot="16200000">
            <a:off x="7480762" y="3330967"/>
            <a:ext cx="350544" cy="1593298"/>
          </a:xfrm>
          <a:prstGeom prst="rect">
            <a:avLst/>
          </a:prstGeom>
        </p:spPr>
      </p:pic>
      <p:pic>
        <p:nvPicPr>
          <p:cNvPr id="216" name="図 215"/>
          <p:cNvPicPr>
            <a:picLocks noChangeAspect="1"/>
          </p:cNvPicPr>
          <p:nvPr/>
        </p:nvPicPr>
        <p:blipFill rotWithShape="1">
          <a:blip r:embed="rId10"/>
          <a:srcRect l="26946" t="52380" r="66974" b="1826"/>
          <a:stretch/>
        </p:blipFill>
        <p:spPr>
          <a:xfrm rot="16200000">
            <a:off x="7507302" y="4379822"/>
            <a:ext cx="350544" cy="1593298"/>
          </a:xfrm>
          <a:prstGeom prst="rect">
            <a:avLst/>
          </a:prstGeom>
        </p:spPr>
      </p:pic>
      <p:sp>
        <p:nvSpPr>
          <p:cNvPr id="101" name="角丸四角形 100"/>
          <p:cNvSpPr/>
          <p:nvPr/>
        </p:nvSpPr>
        <p:spPr>
          <a:xfrm>
            <a:off x="6904018" y="2920816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S2-15</a:t>
            </a:r>
          </a:p>
        </p:txBody>
      </p:sp>
      <p:pic>
        <p:nvPicPr>
          <p:cNvPr id="134" name="図 13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97" t="52687" r="47583" b="2152"/>
          <a:stretch/>
        </p:blipFill>
        <p:spPr>
          <a:xfrm rot="16200000">
            <a:off x="7509028" y="1779856"/>
            <a:ext cx="327026" cy="1549401"/>
          </a:xfrm>
          <a:prstGeom prst="rect">
            <a:avLst/>
          </a:prstGeom>
        </p:spPr>
      </p:pic>
      <p:sp>
        <p:nvSpPr>
          <p:cNvPr id="85" name="角丸四角形 84"/>
          <p:cNvSpPr/>
          <p:nvPr/>
        </p:nvSpPr>
        <p:spPr>
          <a:xfrm>
            <a:off x="3582562" y="833024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</a:t>
            </a:r>
          </a:p>
        </p:txBody>
      </p:sp>
      <p:sp>
        <p:nvSpPr>
          <p:cNvPr id="86" name="角丸四角形 85"/>
          <p:cNvSpPr/>
          <p:nvPr/>
        </p:nvSpPr>
        <p:spPr>
          <a:xfrm>
            <a:off x="3582562" y="1354973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S2-2</a:t>
            </a:r>
          </a:p>
        </p:txBody>
      </p:sp>
      <p:sp>
        <p:nvSpPr>
          <p:cNvPr id="87" name="角丸四角形 86"/>
          <p:cNvSpPr/>
          <p:nvPr/>
        </p:nvSpPr>
        <p:spPr>
          <a:xfrm>
            <a:off x="3582562" y="1876919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S2-3</a:t>
            </a:r>
          </a:p>
        </p:txBody>
      </p:sp>
      <p:sp>
        <p:nvSpPr>
          <p:cNvPr id="88" name="角丸四角形 87"/>
          <p:cNvSpPr/>
          <p:nvPr/>
        </p:nvSpPr>
        <p:spPr>
          <a:xfrm>
            <a:off x="3582562" y="2398868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S2-4</a:t>
            </a:r>
          </a:p>
        </p:txBody>
      </p:sp>
      <p:sp>
        <p:nvSpPr>
          <p:cNvPr id="89" name="角丸四角形 88"/>
          <p:cNvSpPr/>
          <p:nvPr/>
        </p:nvSpPr>
        <p:spPr>
          <a:xfrm>
            <a:off x="3582562" y="2920816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S2-5</a:t>
            </a:r>
          </a:p>
        </p:txBody>
      </p:sp>
      <p:sp>
        <p:nvSpPr>
          <p:cNvPr id="92" name="角丸四角形 91"/>
          <p:cNvSpPr/>
          <p:nvPr/>
        </p:nvSpPr>
        <p:spPr>
          <a:xfrm>
            <a:off x="3582562" y="4477868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S2-8</a:t>
            </a:r>
          </a:p>
        </p:txBody>
      </p:sp>
      <p:sp>
        <p:nvSpPr>
          <p:cNvPr id="96" name="角丸四角形 95"/>
          <p:cNvSpPr/>
          <p:nvPr/>
        </p:nvSpPr>
        <p:spPr>
          <a:xfrm>
            <a:off x="3582562" y="5530750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S2-10</a:t>
            </a:r>
          </a:p>
        </p:txBody>
      </p:sp>
      <p:sp>
        <p:nvSpPr>
          <p:cNvPr id="97" name="角丸四角形 96"/>
          <p:cNvSpPr/>
          <p:nvPr/>
        </p:nvSpPr>
        <p:spPr>
          <a:xfrm>
            <a:off x="6904018" y="833024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S2-11</a:t>
            </a:r>
          </a:p>
        </p:txBody>
      </p:sp>
      <p:sp>
        <p:nvSpPr>
          <p:cNvPr id="98" name="角丸四角形 97"/>
          <p:cNvSpPr/>
          <p:nvPr/>
        </p:nvSpPr>
        <p:spPr>
          <a:xfrm>
            <a:off x="6904018" y="1354973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S2-12</a:t>
            </a:r>
          </a:p>
        </p:txBody>
      </p:sp>
      <p:sp>
        <p:nvSpPr>
          <p:cNvPr id="99" name="角丸四角形 98"/>
          <p:cNvSpPr/>
          <p:nvPr/>
        </p:nvSpPr>
        <p:spPr>
          <a:xfrm>
            <a:off x="6904018" y="1876919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S2-13</a:t>
            </a:r>
          </a:p>
        </p:txBody>
      </p:sp>
      <p:sp>
        <p:nvSpPr>
          <p:cNvPr id="100" name="角丸四角形 99"/>
          <p:cNvSpPr/>
          <p:nvPr/>
        </p:nvSpPr>
        <p:spPr>
          <a:xfrm>
            <a:off x="6904018" y="2398868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S2-14</a:t>
            </a:r>
          </a:p>
        </p:txBody>
      </p:sp>
      <p:sp>
        <p:nvSpPr>
          <p:cNvPr id="104" name="角丸四角形 103"/>
          <p:cNvSpPr/>
          <p:nvPr/>
        </p:nvSpPr>
        <p:spPr>
          <a:xfrm>
            <a:off x="6904018" y="3442765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S2-16</a:t>
            </a:r>
          </a:p>
        </p:txBody>
      </p:sp>
      <p:sp>
        <p:nvSpPr>
          <p:cNvPr id="105" name="角丸四角形 104"/>
          <p:cNvSpPr/>
          <p:nvPr/>
        </p:nvSpPr>
        <p:spPr>
          <a:xfrm>
            <a:off x="6904018" y="3955919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S2-17</a:t>
            </a:r>
          </a:p>
        </p:txBody>
      </p:sp>
      <p:sp>
        <p:nvSpPr>
          <p:cNvPr id="111" name="角丸四角形 110"/>
          <p:cNvSpPr/>
          <p:nvPr/>
        </p:nvSpPr>
        <p:spPr>
          <a:xfrm>
            <a:off x="6904018" y="4477868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S2-18</a:t>
            </a:r>
          </a:p>
        </p:txBody>
      </p:sp>
      <p:sp>
        <p:nvSpPr>
          <p:cNvPr id="112" name="角丸四角形 111"/>
          <p:cNvSpPr/>
          <p:nvPr/>
        </p:nvSpPr>
        <p:spPr>
          <a:xfrm>
            <a:off x="6904018" y="4999816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S2-19</a:t>
            </a:r>
          </a:p>
        </p:txBody>
      </p:sp>
      <p:pic>
        <p:nvPicPr>
          <p:cNvPr id="28" name="Picture 3" descr="竹内ロゴ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タイトル 1"/>
          <p:cNvSpPr>
            <a:spLocks noGrp="1"/>
          </p:cNvSpPr>
          <p:nvPr>
            <p:ph type="title"/>
          </p:nvPr>
        </p:nvSpPr>
        <p:spPr>
          <a:xfrm>
            <a:off x="228597" y="46804"/>
            <a:ext cx="5644665" cy="701987"/>
          </a:xfrm>
        </p:spPr>
        <p:txBody>
          <a:bodyPr wrap="square">
            <a:spAutoFit/>
          </a:bodyPr>
          <a:lstStyle/>
          <a:p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オプション選択画面（縦</a:t>
            </a:r>
            <a:r>
              <a:rPr lang="en-US" altLang="ja-JP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</a:t>
            </a:r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上下左右）</a:t>
            </a:r>
            <a:br>
              <a:rPr lang="en-US" altLang="ja-JP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カーソル遷移図</a:t>
            </a:r>
          </a:p>
        </p:txBody>
      </p:sp>
      <p:grpSp>
        <p:nvGrpSpPr>
          <p:cNvPr id="2" name="グループ化 1"/>
          <p:cNvGrpSpPr/>
          <p:nvPr/>
        </p:nvGrpSpPr>
        <p:grpSpPr>
          <a:xfrm>
            <a:off x="9227227" y="148216"/>
            <a:ext cx="2360999" cy="673342"/>
            <a:chOff x="9343331" y="38032"/>
            <a:chExt cx="2360999" cy="673342"/>
          </a:xfrm>
        </p:grpSpPr>
        <p:cxnSp>
          <p:nvCxnSpPr>
            <p:cNvPr id="75" name="直線矢印コネクタ 74"/>
            <p:cNvCxnSpPr/>
            <p:nvPr/>
          </p:nvCxnSpPr>
          <p:spPr>
            <a:xfrm>
              <a:off x="11364925" y="151635"/>
              <a:ext cx="339405" cy="0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矢印コネクタ 76"/>
            <p:cNvCxnSpPr/>
            <p:nvPr/>
          </p:nvCxnSpPr>
          <p:spPr>
            <a:xfrm>
              <a:off x="11364925" y="304304"/>
              <a:ext cx="33940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矢印コネクタ 77"/>
            <p:cNvCxnSpPr/>
            <p:nvPr/>
          </p:nvCxnSpPr>
          <p:spPr>
            <a:xfrm>
              <a:off x="11364925" y="456973"/>
              <a:ext cx="339405" cy="0"/>
            </a:xfrm>
            <a:prstGeom prst="straightConnector1">
              <a:avLst/>
            </a:prstGeom>
            <a:ln w="28575">
              <a:solidFill>
                <a:srgbClr val="00DC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矢印コネクタ 79"/>
            <p:cNvCxnSpPr/>
            <p:nvPr/>
          </p:nvCxnSpPr>
          <p:spPr>
            <a:xfrm>
              <a:off x="11364925" y="609641"/>
              <a:ext cx="339405" cy="0"/>
            </a:xfrm>
            <a:prstGeom prst="straightConnector1">
              <a:avLst/>
            </a:prstGeom>
            <a:ln w="2857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 Box 106"/>
            <p:cNvSpPr txBox="1">
              <a:spLocks noChangeArrowheads="1"/>
            </p:cNvSpPr>
            <p:nvPr/>
          </p:nvSpPr>
          <p:spPr bwMode="auto">
            <a:xfrm>
              <a:off x="9343331" y="38032"/>
              <a:ext cx="2058921" cy="673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27433" tIns="18288" rIns="0" bIns="18288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000"/>
              </a:pP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CAN_[CO] 3Byte 0bit 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が 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0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→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1:</a:t>
              </a:r>
            </a:p>
            <a:p>
              <a:pPr>
                <a:defRPr sz="1000"/>
              </a:pP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CAN_[CO] 3Byte 1bit 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が 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0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→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1:</a:t>
              </a:r>
              <a:endParaRPr lang="ja-JP" altLang="en-US" sz="1001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  <a:p>
              <a:pPr>
                <a:defRPr sz="1000"/>
              </a:pP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CAN_[CO] 3Byte 2bit 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が 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0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→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1:</a:t>
              </a:r>
              <a:endParaRPr lang="ja-JP" altLang="en-US" sz="1001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  <a:p>
              <a:pPr>
                <a:defRPr sz="1000"/>
              </a:pP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CAN_[CO] 3Byte 3bit 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が 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0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→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1:</a:t>
              </a:r>
              <a:endParaRPr lang="ja-JP" altLang="en-US" sz="1001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  <p:cxnSp>
        <p:nvCxnSpPr>
          <p:cNvPr id="109" name="直線矢印コネクタ 108"/>
          <p:cNvCxnSpPr/>
          <p:nvPr/>
        </p:nvCxnSpPr>
        <p:spPr>
          <a:xfrm flipV="1">
            <a:off x="4274039" y="642037"/>
            <a:ext cx="0" cy="180000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矢印コネクタ 118"/>
          <p:cNvCxnSpPr/>
          <p:nvPr/>
        </p:nvCxnSpPr>
        <p:spPr>
          <a:xfrm>
            <a:off x="4432190" y="642037"/>
            <a:ext cx="0" cy="18000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角丸四角形 82"/>
          <p:cNvSpPr/>
          <p:nvPr/>
        </p:nvSpPr>
        <p:spPr>
          <a:xfrm>
            <a:off x="3609495" y="6523197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</a:t>
            </a:r>
          </a:p>
        </p:txBody>
      </p:sp>
      <p:sp>
        <p:nvSpPr>
          <p:cNvPr id="102" name="角丸四角形 101"/>
          <p:cNvSpPr/>
          <p:nvPr/>
        </p:nvSpPr>
        <p:spPr>
          <a:xfrm>
            <a:off x="3582562" y="354558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S2-22</a:t>
            </a:r>
          </a:p>
        </p:txBody>
      </p:sp>
      <p:sp>
        <p:nvSpPr>
          <p:cNvPr id="113" name="角丸四角形 112"/>
          <p:cNvSpPr/>
          <p:nvPr/>
        </p:nvSpPr>
        <p:spPr>
          <a:xfrm>
            <a:off x="6904018" y="354558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S2-21</a:t>
            </a:r>
          </a:p>
        </p:txBody>
      </p:sp>
      <p:cxnSp>
        <p:nvCxnSpPr>
          <p:cNvPr id="57" name="直線矢印コネクタ 56"/>
          <p:cNvCxnSpPr/>
          <p:nvPr/>
        </p:nvCxnSpPr>
        <p:spPr>
          <a:xfrm>
            <a:off x="4432190" y="1176192"/>
            <a:ext cx="0" cy="18000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/>
          <p:cNvCxnSpPr/>
          <p:nvPr/>
        </p:nvCxnSpPr>
        <p:spPr>
          <a:xfrm>
            <a:off x="4432190" y="1684946"/>
            <a:ext cx="0" cy="18000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/>
          <p:cNvCxnSpPr/>
          <p:nvPr/>
        </p:nvCxnSpPr>
        <p:spPr>
          <a:xfrm>
            <a:off x="4432190" y="2206398"/>
            <a:ext cx="0" cy="18000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矢印コネクタ 59"/>
          <p:cNvCxnSpPr/>
          <p:nvPr/>
        </p:nvCxnSpPr>
        <p:spPr>
          <a:xfrm>
            <a:off x="4432190" y="2727852"/>
            <a:ext cx="0" cy="18000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/>
          <p:cNvCxnSpPr/>
          <p:nvPr/>
        </p:nvCxnSpPr>
        <p:spPr>
          <a:xfrm>
            <a:off x="4432190" y="3249307"/>
            <a:ext cx="0" cy="18000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/>
          <p:cNvCxnSpPr/>
          <p:nvPr/>
        </p:nvCxnSpPr>
        <p:spPr>
          <a:xfrm>
            <a:off x="4432190" y="3770761"/>
            <a:ext cx="0" cy="18000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/>
          <p:cNvCxnSpPr/>
          <p:nvPr/>
        </p:nvCxnSpPr>
        <p:spPr>
          <a:xfrm>
            <a:off x="4432190" y="4283423"/>
            <a:ext cx="0" cy="18000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/>
          <p:cNvCxnSpPr/>
          <p:nvPr/>
        </p:nvCxnSpPr>
        <p:spPr>
          <a:xfrm>
            <a:off x="4432190" y="4804877"/>
            <a:ext cx="0" cy="18000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/>
          <p:cNvCxnSpPr/>
          <p:nvPr/>
        </p:nvCxnSpPr>
        <p:spPr>
          <a:xfrm>
            <a:off x="4432190" y="5326332"/>
            <a:ext cx="0" cy="18000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矢印コネクタ 65"/>
          <p:cNvCxnSpPr/>
          <p:nvPr/>
        </p:nvCxnSpPr>
        <p:spPr>
          <a:xfrm>
            <a:off x="4432190" y="5847789"/>
            <a:ext cx="0" cy="18000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矢印コネクタ 66"/>
          <p:cNvCxnSpPr/>
          <p:nvPr/>
        </p:nvCxnSpPr>
        <p:spPr>
          <a:xfrm flipV="1">
            <a:off x="4274039" y="1163492"/>
            <a:ext cx="0" cy="180000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/>
          <p:cNvCxnSpPr/>
          <p:nvPr/>
        </p:nvCxnSpPr>
        <p:spPr>
          <a:xfrm flipV="1">
            <a:off x="4274039" y="1684946"/>
            <a:ext cx="0" cy="180000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/>
          <p:cNvCxnSpPr/>
          <p:nvPr/>
        </p:nvCxnSpPr>
        <p:spPr>
          <a:xfrm flipV="1">
            <a:off x="4274039" y="2206398"/>
            <a:ext cx="0" cy="180000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/>
          <p:cNvCxnSpPr/>
          <p:nvPr/>
        </p:nvCxnSpPr>
        <p:spPr>
          <a:xfrm flipV="1">
            <a:off x="4274039" y="2727852"/>
            <a:ext cx="0" cy="180000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/>
          <p:cNvCxnSpPr/>
          <p:nvPr/>
        </p:nvCxnSpPr>
        <p:spPr>
          <a:xfrm flipV="1">
            <a:off x="4274039" y="3249307"/>
            <a:ext cx="0" cy="180000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/>
          <p:cNvCxnSpPr/>
          <p:nvPr/>
        </p:nvCxnSpPr>
        <p:spPr>
          <a:xfrm flipV="1">
            <a:off x="4274039" y="3770761"/>
            <a:ext cx="0" cy="180000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矢印コネクタ 72"/>
          <p:cNvCxnSpPr/>
          <p:nvPr/>
        </p:nvCxnSpPr>
        <p:spPr>
          <a:xfrm flipV="1">
            <a:off x="4274039" y="4283423"/>
            <a:ext cx="0" cy="180000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矢印コネクタ 73"/>
          <p:cNvCxnSpPr/>
          <p:nvPr/>
        </p:nvCxnSpPr>
        <p:spPr>
          <a:xfrm flipV="1">
            <a:off x="4274039" y="4804877"/>
            <a:ext cx="0" cy="180000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矢印コネクタ 75"/>
          <p:cNvCxnSpPr/>
          <p:nvPr/>
        </p:nvCxnSpPr>
        <p:spPr>
          <a:xfrm flipV="1">
            <a:off x="4274039" y="5326332"/>
            <a:ext cx="0" cy="180000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矢印コネクタ 78"/>
          <p:cNvCxnSpPr/>
          <p:nvPr/>
        </p:nvCxnSpPr>
        <p:spPr>
          <a:xfrm flipV="1">
            <a:off x="4274039" y="5847789"/>
            <a:ext cx="0" cy="180000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矢印コネクタ 92"/>
          <p:cNvCxnSpPr/>
          <p:nvPr/>
        </p:nvCxnSpPr>
        <p:spPr>
          <a:xfrm flipV="1">
            <a:off x="7594404" y="642037"/>
            <a:ext cx="0" cy="180000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矢印コネクタ 105"/>
          <p:cNvCxnSpPr/>
          <p:nvPr/>
        </p:nvCxnSpPr>
        <p:spPr>
          <a:xfrm>
            <a:off x="7752555" y="642037"/>
            <a:ext cx="0" cy="18000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矢印コネクタ 106"/>
          <p:cNvCxnSpPr/>
          <p:nvPr/>
        </p:nvCxnSpPr>
        <p:spPr>
          <a:xfrm>
            <a:off x="7752555" y="1176192"/>
            <a:ext cx="0" cy="18000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矢印コネクタ 107"/>
          <p:cNvCxnSpPr/>
          <p:nvPr/>
        </p:nvCxnSpPr>
        <p:spPr>
          <a:xfrm>
            <a:off x="7752555" y="1684946"/>
            <a:ext cx="0" cy="18000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矢印コネクタ 109"/>
          <p:cNvCxnSpPr/>
          <p:nvPr/>
        </p:nvCxnSpPr>
        <p:spPr>
          <a:xfrm>
            <a:off x="7752555" y="2206398"/>
            <a:ext cx="0" cy="18000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矢印コネクタ 113"/>
          <p:cNvCxnSpPr/>
          <p:nvPr/>
        </p:nvCxnSpPr>
        <p:spPr>
          <a:xfrm>
            <a:off x="7752555" y="2727852"/>
            <a:ext cx="0" cy="18000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矢印コネクタ 116"/>
          <p:cNvCxnSpPr/>
          <p:nvPr/>
        </p:nvCxnSpPr>
        <p:spPr>
          <a:xfrm>
            <a:off x="7752555" y="3249307"/>
            <a:ext cx="0" cy="18000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矢印コネクタ 117"/>
          <p:cNvCxnSpPr/>
          <p:nvPr/>
        </p:nvCxnSpPr>
        <p:spPr>
          <a:xfrm>
            <a:off x="7752555" y="3770761"/>
            <a:ext cx="0" cy="18000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矢印コネクタ 120"/>
          <p:cNvCxnSpPr/>
          <p:nvPr/>
        </p:nvCxnSpPr>
        <p:spPr>
          <a:xfrm>
            <a:off x="7752555" y="4283423"/>
            <a:ext cx="0" cy="18000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矢印コネクタ 130"/>
          <p:cNvCxnSpPr/>
          <p:nvPr/>
        </p:nvCxnSpPr>
        <p:spPr>
          <a:xfrm>
            <a:off x="7752555" y="4804877"/>
            <a:ext cx="0" cy="18000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矢印コネクタ 132"/>
          <p:cNvCxnSpPr/>
          <p:nvPr/>
        </p:nvCxnSpPr>
        <p:spPr>
          <a:xfrm>
            <a:off x="7752555" y="5350147"/>
            <a:ext cx="0" cy="18000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矢印コネクタ 140"/>
          <p:cNvCxnSpPr/>
          <p:nvPr/>
        </p:nvCxnSpPr>
        <p:spPr>
          <a:xfrm flipV="1">
            <a:off x="7594404" y="1163492"/>
            <a:ext cx="0" cy="180000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矢印コネクタ 141"/>
          <p:cNvCxnSpPr/>
          <p:nvPr/>
        </p:nvCxnSpPr>
        <p:spPr>
          <a:xfrm flipV="1">
            <a:off x="7594404" y="1684946"/>
            <a:ext cx="0" cy="180000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矢印コネクタ 142"/>
          <p:cNvCxnSpPr/>
          <p:nvPr/>
        </p:nvCxnSpPr>
        <p:spPr>
          <a:xfrm flipV="1">
            <a:off x="7594404" y="2206398"/>
            <a:ext cx="0" cy="180000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矢印コネクタ 143"/>
          <p:cNvCxnSpPr/>
          <p:nvPr/>
        </p:nvCxnSpPr>
        <p:spPr>
          <a:xfrm flipV="1">
            <a:off x="7594404" y="2727852"/>
            <a:ext cx="0" cy="180000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矢印コネクタ 144"/>
          <p:cNvCxnSpPr/>
          <p:nvPr/>
        </p:nvCxnSpPr>
        <p:spPr>
          <a:xfrm flipV="1">
            <a:off x="7594404" y="3249307"/>
            <a:ext cx="0" cy="180000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矢印コネクタ 145"/>
          <p:cNvCxnSpPr/>
          <p:nvPr/>
        </p:nvCxnSpPr>
        <p:spPr>
          <a:xfrm flipV="1">
            <a:off x="7594404" y="3770761"/>
            <a:ext cx="0" cy="180000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矢印コネクタ 146"/>
          <p:cNvCxnSpPr/>
          <p:nvPr/>
        </p:nvCxnSpPr>
        <p:spPr>
          <a:xfrm flipV="1">
            <a:off x="7594404" y="4283423"/>
            <a:ext cx="0" cy="180000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矢印コネクタ 147"/>
          <p:cNvCxnSpPr/>
          <p:nvPr/>
        </p:nvCxnSpPr>
        <p:spPr>
          <a:xfrm flipV="1">
            <a:off x="7594404" y="4804877"/>
            <a:ext cx="0" cy="180000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矢印コネクタ 148"/>
          <p:cNvCxnSpPr/>
          <p:nvPr/>
        </p:nvCxnSpPr>
        <p:spPr>
          <a:xfrm flipV="1">
            <a:off x="7594404" y="5350147"/>
            <a:ext cx="0" cy="180000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角丸四角形 150"/>
          <p:cNvSpPr/>
          <p:nvPr/>
        </p:nvSpPr>
        <p:spPr>
          <a:xfrm>
            <a:off x="10225475" y="842503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</a:t>
            </a:r>
          </a:p>
        </p:txBody>
      </p:sp>
      <p:sp>
        <p:nvSpPr>
          <p:cNvPr id="152" name="角丸四角形 151"/>
          <p:cNvSpPr/>
          <p:nvPr/>
        </p:nvSpPr>
        <p:spPr>
          <a:xfrm>
            <a:off x="261106" y="842503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S2-11</a:t>
            </a:r>
          </a:p>
        </p:txBody>
      </p:sp>
      <p:sp>
        <p:nvSpPr>
          <p:cNvPr id="153" name="角丸四角形 152"/>
          <p:cNvSpPr/>
          <p:nvPr/>
        </p:nvSpPr>
        <p:spPr>
          <a:xfrm>
            <a:off x="10225476" y="1343642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S2-2</a:t>
            </a:r>
          </a:p>
        </p:txBody>
      </p:sp>
      <p:sp>
        <p:nvSpPr>
          <p:cNvPr id="154" name="角丸四角形 153"/>
          <p:cNvSpPr/>
          <p:nvPr/>
        </p:nvSpPr>
        <p:spPr>
          <a:xfrm>
            <a:off x="10225476" y="1875960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S2-3</a:t>
            </a:r>
          </a:p>
        </p:txBody>
      </p:sp>
      <p:sp>
        <p:nvSpPr>
          <p:cNvPr id="155" name="角丸四角形 154"/>
          <p:cNvSpPr/>
          <p:nvPr/>
        </p:nvSpPr>
        <p:spPr>
          <a:xfrm>
            <a:off x="10225476" y="2408182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S2-4</a:t>
            </a:r>
          </a:p>
        </p:txBody>
      </p:sp>
      <p:sp>
        <p:nvSpPr>
          <p:cNvPr id="156" name="角丸四角形 155"/>
          <p:cNvSpPr/>
          <p:nvPr/>
        </p:nvSpPr>
        <p:spPr>
          <a:xfrm>
            <a:off x="10225476" y="2930075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S2-5</a:t>
            </a:r>
          </a:p>
        </p:txBody>
      </p:sp>
      <p:sp>
        <p:nvSpPr>
          <p:cNvPr id="157" name="角丸四角形 156"/>
          <p:cNvSpPr/>
          <p:nvPr/>
        </p:nvSpPr>
        <p:spPr>
          <a:xfrm>
            <a:off x="10225476" y="3451968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S2-6</a:t>
            </a:r>
          </a:p>
        </p:txBody>
      </p:sp>
      <p:sp>
        <p:nvSpPr>
          <p:cNvPr id="158" name="角丸四角形 157"/>
          <p:cNvSpPr/>
          <p:nvPr/>
        </p:nvSpPr>
        <p:spPr>
          <a:xfrm>
            <a:off x="10225476" y="3965070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S2-7</a:t>
            </a:r>
          </a:p>
        </p:txBody>
      </p:sp>
      <p:sp>
        <p:nvSpPr>
          <p:cNvPr id="159" name="角丸四角形 158"/>
          <p:cNvSpPr/>
          <p:nvPr/>
        </p:nvSpPr>
        <p:spPr>
          <a:xfrm>
            <a:off x="10225476" y="4486963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S2-8</a:t>
            </a:r>
          </a:p>
        </p:txBody>
      </p:sp>
      <p:sp>
        <p:nvSpPr>
          <p:cNvPr id="160" name="角丸四角形 159"/>
          <p:cNvSpPr/>
          <p:nvPr/>
        </p:nvSpPr>
        <p:spPr>
          <a:xfrm>
            <a:off x="10225476" y="5008854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S2-9</a:t>
            </a:r>
          </a:p>
        </p:txBody>
      </p:sp>
      <p:sp>
        <p:nvSpPr>
          <p:cNvPr id="162" name="角丸四角形 161"/>
          <p:cNvSpPr/>
          <p:nvPr/>
        </p:nvSpPr>
        <p:spPr>
          <a:xfrm>
            <a:off x="261106" y="1364397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S2-12</a:t>
            </a:r>
          </a:p>
        </p:txBody>
      </p:sp>
      <p:sp>
        <p:nvSpPr>
          <p:cNvPr id="163" name="角丸四角形 162"/>
          <p:cNvSpPr/>
          <p:nvPr/>
        </p:nvSpPr>
        <p:spPr>
          <a:xfrm>
            <a:off x="261106" y="1886288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S2-13</a:t>
            </a:r>
          </a:p>
        </p:txBody>
      </p:sp>
      <p:sp>
        <p:nvSpPr>
          <p:cNvPr id="164" name="角丸四角形 163"/>
          <p:cNvSpPr/>
          <p:nvPr/>
        </p:nvSpPr>
        <p:spPr>
          <a:xfrm>
            <a:off x="261106" y="2408182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S2-14</a:t>
            </a:r>
          </a:p>
        </p:txBody>
      </p:sp>
      <p:sp>
        <p:nvSpPr>
          <p:cNvPr id="165" name="角丸四角形 164"/>
          <p:cNvSpPr/>
          <p:nvPr/>
        </p:nvSpPr>
        <p:spPr>
          <a:xfrm>
            <a:off x="261106" y="2930075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S2-15</a:t>
            </a:r>
          </a:p>
        </p:txBody>
      </p:sp>
      <p:sp>
        <p:nvSpPr>
          <p:cNvPr id="166" name="角丸四角形 165"/>
          <p:cNvSpPr/>
          <p:nvPr/>
        </p:nvSpPr>
        <p:spPr>
          <a:xfrm>
            <a:off x="261106" y="3451968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S2-16</a:t>
            </a:r>
          </a:p>
        </p:txBody>
      </p:sp>
      <p:sp>
        <p:nvSpPr>
          <p:cNvPr id="167" name="角丸四角形 166"/>
          <p:cNvSpPr/>
          <p:nvPr/>
        </p:nvSpPr>
        <p:spPr>
          <a:xfrm>
            <a:off x="261106" y="3965070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S2-17</a:t>
            </a:r>
          </a:p>
        </p:txBody>
      </p:sp>
      <p:sp>
        <p:nvSpPr>
          <p:cNvPr id="168" name="角丸四角形 167"/>
          <p:cNvSpPr/>
          <p:nvPr/>
        </p:nvSpPr>
        <p:spPr>
          <a:xfrm>
            <a:off x="261106" y="4486963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S2-18</a:t>
            </a:r>
          </a:p>
        </p:txBody>
      </p:sp>
      <p:sp>
        <p:nvSpPr>
          <p:cNvPr id="169" name="角丸四角形 168"/>
          <p:cNvSpPr/>
          <p:nvPr/>
        </p:nvSpPr>
        <p:spPr>
          <a:xfrm>
            <a:off x="261106" y="5008854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S2-19</a:t>
            </a:r>
          </a:p>
        </p:txBody>
      </p:sp>
      <p:cxnSp>
        <p:nvCxnSpPr>
          <p:cNvPr id="171" name="直線矢印コネクタ 170"/>
          <p:cNvCxnSpPr/>
          <p:nvPr/>
        </p:nvCxnSpPr>
        <p:spPr>
          <a:xfrm flipH="1">
            <a:off x="5147081" y="1053611"/>
            <a:ext cx="1728000" cy="78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矢印コネクタ 171"/>
          <p:cNvCxnSpPr/>
          <p:nvPr/>
        </p:nvCxnSpPr>
        <p:spPr>
          <a:xfrm>
            <a:off x="5147081" y="942294"/>
            <a:ext cx="1728000" cy="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線矢印コネクタ 174"/>
          <p:cNvCxnSpPr/>
          <p:nvPr/>
        </p:nvCxnSpPr>
        <p:spPr>
          <a:xfrm>
            <a:off x="5147081" y="1465110"/>
            <a:ext cx="1728000" cy="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線矢印コネクタ 175"/>
          <p:cNvCxnSpPr/>
          <p:nvPr/>
        </p:nvCxnSpPr>
        <p:spPr>
          <a:xfrm>
            <a:off x="5147081" y="1987928"/>
            <a:ext cx="1728000" cy="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矢印コネクタ 176"/>
          <p:cNvCxnSpPr/>
          <p:nvPr/>
        </p:nvCxnSpPr>
        <p:spPr>
          <a:xfrm>
            <a:off x="5147081" y="2510746"/>
            <a:ext cx="1728000" cy="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線矢印コネクタ 177"/>
          <p:cNvCxnSpPr/>
          <p:nvPr/>
        </p:nvCxnSpPr>
        <p:spPr>
          <a:xfrm>
            <a:off x="5147081" y="3033562"/>
            <a:ext cx="1728000" cy="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線矢印コネクタ 178"/>
          <p:cNvCxnSpPr/>
          <p:nvPr/>
        </p:nvCxnSpPr>
        <p:spPr>
          <a:xfrm>
            <a:off x="5147081" y="3556379"/>
            <a:ext cx="1728000" cy="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線矢印コネクタ 179"/>
          <p:cNvCxnSpPr/>
          <p:nvPr/>
        </p:nvCxnSpPr>
        <p:spPr>
          <a:xfrm>
            <a:off x="5147081" y="4070403"/>
            <a:ext cx="1728000" cy="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線矢印コネクタ 180"/>
          <p:cNvCxnSpPr/>
          <p:nvPr/>
        </p:nvCxnSpPr>
        <p:spPr>
          <a:xfrm>
            <a:off x="5147081" y="4593221"/>
            <a:ext cx="1728000" cy="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線矢印コネクタ 181"/>
          <p:cNvCxnSpPr/>
          <p:nvPr/>
        </p:nvCxnSpPr>
        <p:spPr>
          <a:xfrm>
            <a:off x="5147081" y="5116037"/>
            <a:ext cx="1728000" cy="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線矢印コネクタ 183"/>
          <p:cNvCxnSpPr/>
          <p:nvPr/>
        </p:nvCxnSpPr>
        <p:spPr>
          <a:xfrm flipH="1">
            <a:off x="5147081" y="1576713"/>
            <a:ext cx="1728000" cy="78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線矢印コネクタ 184"/>
          <p:cNvCxnSpPr/>
          <p:nvPr/>
        </p:nvCxnSpPr>
        <p:spPr>
          <a:xfrm flipH="1">
            <a:off x="5147081" y="2099813"/>
            <a:ext cx="1728000" cy="78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線矢印コネクタ 185"/>
          <p:cNvCxnSpPr/>
          <p:nvPr/>
        </p:nvCxnSpPr>
        <p:spPr>
          <a:xfrm flipH="1">
            <a:off x="5147081" y="2622915"/>
            <a:ext cx="1728000" cy="78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線矢印コネクタ 186"/>
          <p:cNvCxnSpPr/>
          <p:nvPr/>
        </p:nvCxnSpPr>
        <p:spPr>
          <a:xfrm flipH="1">
            <a:off x="5147081" y="3146018"/>
            <a:ext cx="1728000" cy="78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線矢印コネクタ 187"/>
          <p:cNvCxnSpPr/>
          <p:nvPr/>
        </p:nvCxnSpPr>
        <p:spPr>
          <a:xfrm flipH="1">
            <a:off x="5147081" y="3669120"/>
            <a:ext cx="1728000" cy="78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線矢印コネクタ 188"/>
          <p:cNvCxnSpPr/>
          <p:nvPr/>
        </p:nvCxnSpPr>
        <p:spPr>
          <a:xfrm flipH="1">
            <a:off x="5147081" y="4183430"/>
            <a:ext cx="1728000" cy="78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線矢印コネクタ 189"/>
          <p:cNvCxnSpPr/>
          <p:nvPr/>
        </p:nvCxnSpPr>
        <p:spPr>
          <a:xfrm flipH="1">
            <a:off x="5147081" y="4706532"/>
            <a:ext cx="1728000" cy="78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線矢印コネクタ 190"/>
          <p:cNvCxnSpPr/>
          <p:nvPr/>
        </p:nvCxnSpPr>
        <p:spPr>
          <a:xfrm flipH="1">
            <a:off x="5147081" y="5229635"/>
            <a:ext cx="1728000" cy="78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線矢印コネクタ 192"/>
          <p:cNvCxnSpPr/>
          <p:nvPr/>
        </p:nvCxnSpPr>
        <p:spPr>
          <a:xfrm>
            <a:off x="8461657" y="942294"/>
            <a:ext cx="1728000" cy="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線矢印コネクタ 193"/>
          <p:cNvCxnSpPr/>
          <p:nvPr/>
        </p:nvCxnSpPr>
        <p:spPr>
          <a:xfrm>
            <a:off x="8461657" y="1465110"/>
            <a:ext cx="1728000" cy="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線矢印コネクタ 194"/>
          <p:cNvCxnSpPr/>
          <p:nvPr/>
        </p:nvCxnSpPr>
        <p:spPr>
          <a:xfrm>
            <a:off x="8461657" y="1987928"/>
            <a:ext cx="1728000" cy="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線矢印コネクタ 195"/>
          <p:cNvCxnSpPr/>
          <p:nvPr/>
        </p:nvCxnSpPr>
        <p:spPr>
          <a:xfrm>
            <a:off x="8461657" y="2510746"/>
            <a:ext cx="1728000" cy="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線矢印コネクタ 196"/>
          <p:cNvCxnSpPr/>
          <p:nvPr/>
        </p:nvCxnSpPr>
        <p:spPr>
          <a:xfrm>
            <a:off x="8461657" y="3033562"/>
            <a:ext cx="1728000" cy="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線矢印コネクタ 197"/>
          <p:cNvCxnSpPr/>
          <p:nvPr/>
        </p:nvCxnSpPr>
        <p:spPr>
          <a:xfrm>
            <a:off x="8461657" y="3556379"/>
            <a:ext cx="1728000" cy="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線矢印コネクタ 198"/>
          <p:cNvCxnSpPr/>
          <p:nvPr/>
        </p:nvCxnSpPr>
        <p:spPr>
          <a:xfrm>
            <a:off x="8461657" y="4070403"/>
            <a:ext cx="1728000" cy="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線矢印コネクタ 199"/>
          <p:cNvCxnSpPr/>
          <p:nvPr/>
        </p:nvCxnSpPr>
        <p:spPr>
          <a:xfrm>
            <a:off x="8461657" y="4593221"/>
            <a:ext cx="1728000" cy="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線矢印コネクタ 200"/>
          <p:cNvCxnSpPr/>
          <p:nvPr/>
        </p:nvCxnSpPr>
        <p:spPr>
          <a:xfrm>
            <a:off x="8461657" y="5116037"/>
            <a:ext cx="1728000" cy="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線矢印コネクタ 202"/>
          <p:cNvCxnSpPr/>
          <p:nvPr/>
        </p:nvCxnSpPr>
        <p:spPr>
          <a:xfrm flipH="1">
            <a:off x="1820256" y="1053611"/>
            <a:ext cx="1728000" cy="78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線矢印コネクタ 203"/>
          <p:cNvCxnSpPr/>
          <p:nvPr/>
        </p:nvCxnSpPr>
        <p:spPr>
          <a:xfrm flipH="1">
            <a:off x="1820256" y="1576713"/>
            <a:ext cx="1728000" cy="78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線矢印コネクタ 204"/>
          <p:cNvCxnSpPr/>
          <p:nvPr/>
        </p:nvCxnSpPr>
        <p:spPr>
          <a:xfrm flipH="1">
            <a:off x="1820256" y="2099813"/>
            <a:ext cx="1728000" cy="78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線矢印コネクタ 205"/>
          <p:cNvCxnSpPr/>
          <p:nvPr/>
        </p:nvCxnSpPr>
        <p:spPr>
          <a:xfrm flipH="1">
            <a:off x="1820256" y="2622915"/>
            <a:ext cx="1728000" cy="78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線矢印コネクタ 206"/>
          <p:cNvCxnSpPr/>
          <p:nvPr/>
        </p:nvCxnSpPr>
        <p:spPr>
          <a:xfrm flipH="1">
            <a:off x="1820256" y="3146018"/>
            <a:ext cx="1728000" cy="78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線矢印コネクタ 207"/>
          <p:cNvCxnSpPr/>
          <p:nvPr/>
        </p:nvCxnSpPr>
        <p:spPr>
          <a:xfrm flipH="1">
            <a:off x="1820256" y="3669120"/>
            <a:ext cx="1728000" cy="78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線矢印コネクタ 208"/>
          <p:cNvCxnSpPr/>
          <p:nvPr/>
        </p:nvCxnSpPr>
        <p:spPr>
          <a:xfrm flipH="1">
            <a:off x="1820256" y="4183430"/>
            <a:ext cx="1728000" cy="78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線矢印コネクタ 209"/>
          <p:cNvCxnSpPr/>
          <p:nvPr/>
        </p:nvCxnSpPr>
        <p:spPr>
          <a:xfrm flipH="1">
            <a:off x="1820256" y="4706532"/>
            <a:ext cx="1728000" cy="78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線矢印コネクタ 210"/>
          <p:cNvCxnSpPr/>
          <p:nvPr/>
        </p:nvCxnSpPr>
        <p:spPr>
          <a:xfrm flipH="1">
            <a:off x="1820256" y="5229635"/>
            <a:ext cx="1728000" cy="78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 Box 435"/>
          <p:cNvSpPr txBox="1">
            <a:spLocks noChangeArrowheads="1"/>
          </p:cNvSpPr>
          <p:nvPr/>
        </p:nvSpPr>
        <p:spPr bwMode="auto">
          <a:xfrm>
            <a:off x="6687764" y="64247"/>
            <a:ext cx="2250524" cy="24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a14" a14:legacySpreadsheetColorIndex="65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xmlns:mc="http://schemas.openxmlformats.org/markup-compatibility/2006" val="000000" mc:Ignorable="a14" a14:legacySpreadsheetColorIndex="6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40" tIns="45721" rIns="91440" bIns="45721" anchor="t" upright="1">
            <a:norm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00"/>
              </a:lnSpc>
              <a:defRPr sz="1000"/>
            </a:pPr>
            <a:r>
              <a:rPr lang="ja-JP" altLang="en-US" sz="120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非表示の項目はスキップする</a:t>
            </a:r>
          </a:p>
        </p:txBody>
      </p:sp>
      <p:cxnSp>
        <p:nvCxnSpPr>
          <p:cNvPr id="174" name="直線矢印コネクタ 173"/>
          <p:cNvCxnSpPr/>
          <p:nvPr/>
        </p:nvCxnSpPr>
        <p:spPr>
          <a:xfrm>
            <a:off x="5137781" y="5644996"/>
            <a:ext cx="1728000" cy="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線矢印コネクタ 216"/>
          <p:cNvCxnSpPr/>
          <p:nvPr/>
        </p:nvCxnSpPr>
        <p:spPr>
          <a:xfrm flipH="1">
            <a:off x="5137781" y="5758594"/>
            <a:ext cx="1728000" cy="78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線矢印コネクタ 218"/>
          <p:cNvCxnSpPr/>
          <p:nvPr/>
        </p:nvCxnSpPr>
        <p:spPr>
          <a:xfrm flipH="1">
            <a:off x="1826926" y="5755800"/>
            <a:ext cx="1728000" cy="78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線矢印コネクタ 219"/>
          <p:cNvCxnSpPr>
            <a:cxnSpLocks/>
          </p:cNvCxnSpPr>
          <p:nvPr/>
        </p:nvCxnSpPr>
        <p:spPr>
          <a:xfrm>
            <a:off x="8489073" y="5644898"/>
            <a:ext cx="170058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角丸四角形 220"/>
          <p:cNvSpPr/>
          <p:nvPr/>
        </p:nvSpPr>
        <p:spPr>
          <a:xfrm>
            <a:off x="261106" y="5542181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S2-20</a:t>
            </a:r>
          </a:p>
        </p:txBody>
      </p:sp>
      <p:sp>
        <p:nvSpPr>
          <p:cNvPr id="222" name="角丸四角形 221"/>
          <p:cNvSpPr/>
          <p:nvPr/>
        </p:nvSpPr>
        <p:spPr>
          <a:xfrm>
            <a:off x="10225475" y="5526801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S2-10</a:t>
            </a:r>
          </a:p>
        </p:txBody>
      </p:sp>
      <p:cxnSp>
        <p:nvCxnSpPr>
          <p:cNvPr id="224" name="直線矢印コネクタ 223"/>
          <p:cNvCxnSpPr/>
          <p:nvPr/>
        </p:nvCxnSpPr>
        <p:spPr>
          <a:xfrm>
            <a:off x="7746117" y="5847789"/>
            <a:ext cx="0" cy="18000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直線矢印コネクタ 224"/>
          <p:cNvCxnSpPr/>
          <p:nvPr/>
        </p:nvCxnSpPr>
        <p:spPr>
          <a:xfrm flipV="1">
            <a:off x="7587966" y="5847789"/>
            <a:ext cx="0" cy="180000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角丸四角形 222">
            <a:extLst>
              <a:ext uri="{FF2B5EF4-FFF2-40B4-BE49-F238E27FC236}">
                <a16:creationId xmlns:a16="http://schemas.microsoft.com/office/drawing/2014/main" id="{4ABEB8CF-BFEE-7B1B-D27F-8B2185E20857}"/>
              </a:ext>
            </a:extLst>
          </p:cNvPr>
          <p:cNvSpPr/>
          <p:nvPr/>
        </p:nvSpPr>
        <p:spPr>
          <a:xfrm>
            <a:off x="6888028" y="6540232"/>
            <a:ext cx="1565168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S2-11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AF4A7E82-2612-A7B0-3F3A-717BA0ED981B}"/>
              </a:ext>
            </a:extLst>
          </p:cNvPr>
          <p:cNvCxnSpPr>
            <a:cxnSpLocks/>
          </p:cNvCxnSpPr>
          <p:nvPr/>
        </p:nvCxnSpPr>
        <p:spPr>
          <a:xfrm>
            <a:off x="7746117" y="6360232"/>
            <a:ext cx="0" cy="18000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46F185A2-770C-6BE9-D6F1-811D9E6E2B28}"/>
              </a:ext>
            </a:extLst>
          </p:cNvPr>
          <p:cNvCxnSpPr>
            <a:cxnSpLocks/>
          </p:cNvCxnSpPr>
          <p:nvPr/>
        </p:nvCxnSpPr>
        <p:spPr>
          <a:xfrm flipV="1">
            <a:off x="7587966" y="6360232"/>
            <a:ext cx="0" cy="180000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A8FC4B1A-90A4-8AB7-EC7E-36E10B3B2515}"/>
              </a:ext>
            </a:extLst>
          </p:cNvPr>
          <p:cNvCxnSpPr>
            <a:cxnSpLocks/>
          </p:cNvCxnSpPr>
          <p:nvPr/>
        </p:nvCxnSpPr>
        <p:spPr>
          <a:xfrm flipH="1">
            <a:off x="5156637" y="6265422"/>
            <a:ext cx="1709144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525CE288-A0B5-40E6-D8DE-AA2DB1FB3043}"/>
              </a:ext>
            </a:extLst>
          </p:cNvPr>
          <p:cNvCxnSpPr>
            <a:cxnSpLocks/>
          </p:cNvCxnSpPr>
          <p:nvPr/>
        </p:nvCxnSpPr>
        <p:spPr>
          <a:xfrm>
            <a:off x="8489073" y="6157672"/>
            <a:ext cx="170058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図 7">
            <a:extLst>
              <a:ext uri="{FF2B5EF4-FFF2-40B4-BE49-F238E27FC236}">
                <a16:creationId xmlns:a16="http://schemas.microsoft.com/office/drawing/2014/main" id="{B07ADFCA-6DC3-2C52-049A-5F0361171E1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788"/>
          <a:stretch/>
        </p:blipFill>
        <p:spPr>
          <a:xfrm>
            <a:off x="3578502" y="6036423"/>
            <a:ext cx="1562972" cy="348108"/>
          </a:xfrm>
          <a:prstGeom prst="rect">
            <a:avLst/>
          </a:prstGeom>
        </p:spPr>
      </p:pic>
      <p:sp>
        <p:nvSpPr>
          <p:cNvPr id="12" name="角丸四角形 95">
            <a:extLst>
              <a:ext uri="{FF2B5EF4-FFF2-40B4-BE49-F238E27FC236}">
                <a16:creationId xmlns:a16="http://schemas.microsoft.com/office/drawing/2014/main" id="{AE80C30D-02FD-CA42-5E50-6AE53183C9FB}"/>
              </a:ext>
            </a:extLst>
          </p:cNvPr>
          <p:cNvSpPr/>
          <p:nvPr/>
        </p:nvSpPr>
        <p:spPr>
          <a:xfrm>
            <a:off x="3589287" y="6046405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S2-22</a:t>
            </a:r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905743AB-CA22-42A9-886F-62A1CB42AA05}"/>
              </a:ext>
            </a:extLst>
          </p:cNvPr>
          <p:cNvCxnSpPr/>
          <p:nvPr/>
        </p:nvCxnSpPr>
        <p:spPr>
          <a:xfrm>
            <a:off x="4431409" y="6377017"/>
            <a:ext cx="0" cy="18000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6E7536C8-4EBA-A71E-940E-A4A6AF804E13}"/>
              </a:ext>
            </a:extLst>
          </p:cNvPr>
          <p:cNvCxnSpPr/>
          <p:nvPr/>
        </p:nvCxnSpPr>
        <p:spPr>
          <a:xfrm flipV="1">
            <a:off x="4273258" y="6377017"/>
            <a:ext cx="0" cy="180000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746D5111-BB58-65BB-D840-A535E988064D}"/>
              </a:ext>
            </a:extLst>
          </p:cNvPr>
          <p:cNvCxnSpPr/>
          <p:nvPr/>
        </p:nvCxnSpPr>
        <p:spPr>
          <a:xfrm>
            <a:off x="5157925" y="6170150"/>
            <a:ext cx="1728000" cy="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7799411D-55A4-5798-893E-25F3142AA8DC}"/>
              </a:ext>
            </a:extLst>
          </p:cNvPr>
          <p:cNvCxnSpPr/>
          <p:nvPr/>
        </p:nvCxnSpPr>
        <p:spPr>
          <a:xfrm flipH="1">
            <a:off x="1855895" y="6275350"/>
            <a:ext cx="1728000" cy="78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角丸四角形 220">
            <a:extLst>
              <a:ext uri="{FF2B5EF4-FFF2-40B4-BE49-F238E27FC236}">
                <a16:creationId xmlns:a16="http://schemas.microsoft.com/office/drawing/2014/main" id="{2D645CE4-7866-AC87-DFD5-C9B6DB543201}"/>
              </a:ext>
            </a:extLst>
          </p:cNvPr>
          <p:cNvSpPr/>
          <p:nvPr/>
        </p:nvSpPr>
        <p:spPr>
          <a:xfrm>
            <a:off x="276518" y="6104928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S2-21</a:t>
            </a:r>
          </a:p>
        </p:txBody>
      </p:sp>
      <p:sp>
        <p:nvSpPr>
          <p:cNvPr id="27" name="角丸四角形 220">
            <a:extLst>
              <a:ext uri="{FF2B5EF4-FFF2-40B4-BE49-F238E27FC236}">
                <a16:creationId xmlns:a16="http://schemas.microsoft.com/office/drawing/2014/main" id="{D9D71B2D-3051-E6B3-9209-DD6A63BCFAA9}"/>
              </a:ext>
            </a:extLst>
          </p:cNvPr>
          <p:cNvSpPr/>
          <p:nvPr/>
        </p:nvSpPr>
        <p:spPr>
          <a:xfrm>
            <a:off x="10216672" y="6028835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S2-22</a:t>
            </a:r>
          </a:p>
        </p:txBody>
      </p:sp>
    </p:spTree>
    <p:extLst>
      <p:ext uri="{BB962C8B-B14F-4D97-AF65-F5344CB8AC3E}">
        <p14:creationId xmlns:p14="http://schemas.microsoft.com/office/powerpoint/2010/main" val="935485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117592A7-AF2D-BEC1-C32B-2894F69BE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196" y="3214278"/>
            <a:ext cx="1620000" cy="356890"/>
          </a:xfrm>
          <a:prstGeom prst="rect">
            <a:avLst/>
          </a:prstGeom>
        </p:spPr>
      </p:pic>
      <p:sp>
        <p:nvSpPr>
          <p:cNvPr id="4" name="角丸四角形 222">
            <a:extLst>
              <a:ext uri="{FF2B5EF4-FFF2-40B4-BE49-F238E27FC236}">
                <a16:creationId xmlns:a16="http://schemas.microsoft.com/office/drawing/2014/main" id="{7D61E17A-C1BF-359A-2C4E-6850AB8F7CED}"/>
              </a:ext>
            </a:extLst>
          </p:cNvPr>
          <p:cNvSpPr/>
          <p:nvPr/>
        </p:nvSpPr>
        <p:spPr>
          <a:xfrm>
            <a:off x="7593861" y="3214278"/>
            <a:ext cx="1579633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S2-21</a:t>
            </a:r>
          </a:p>
        </p:txBody>
      </p:sp>
      <p:pic>
        <p:nvPicPr>
          <p:cNvPr id="100" name="図 99">
            <a:extLst>
              <a:ext uri="{FF2B5EF4-FFF2-40B4-BE49-F238E27FC236}">
                <a16:creationId xmlns:a16="http://schemas.microsoft.com/office/drawing/2014/main" id="{DBD889FC-271A-0F53-4BE7-73832E0A6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916" y="1611597"/>
            <a:ext cx="1584000" cy="341374"/>
          </a:xfrm>
          <a:prstGeom prst="rect">
            <a:avLst/>
          </a:prstGeom>
        </p:spPr>
      </p:pic>
      <p:sp>
        <p:nvSpPr>
          <p:cNvPr id="32" name="角丸四角形 31"/>
          <p:cNvSpPr/>
          <p:nvPr/>
        </p:nvSpPr>
        <p:spPr>
          <a:xfrm>
            <a:off x="4939504" y="1629461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S2-9</a:t>
            </a:r>
          </a:p>
        </p:txBody>
      </p:sp>
      <p:cxnSp>
        <p:nvCxnSpPr>
          <p:cNvPr id="162" name="直線矢印コネクタ 161"/>
          <p:cNvCxnSpPr/>
          <p:nvPr/>
        </p:nvCxnSpPr>
        <p:spPr>
          <a:xfrm>
            <a:off x="9173494" y="2849557"/>
            <a:ext cx="43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図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868" y="5335768"/>
            <a:ext cx="1584000" cy="353120"/>
          </a:xfrm>
          <a:prstGeom prst="rect">
            <a:avLst/>
          </a:prstGeom>
        </p:spPr>
      </p:pic>
      <p:sp>
        <p:nvSpPr>
          <p:cNvPr id="30" name="角丸四角形 29"/>
          <p:cNvSpPr/>
          <p:nvPr/>
        </p:nvSpPr>
        <p:spPr>
          <a:xfrm>
            <a:off x="2337655" y="5329957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S2-7</a:t>
            </a:r>
          </a:p>
        </p:txBody>
      </p:sp>
      <p:pic>
        <p:nvPicPr>
          <p:cNvPr id="145" name="図 1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2932811" y="4200948"/>
            <a:ext cx="335293" cy="1548000"/>
          </a:xfrm>
          <a:prstGeom prst="rect">
            <a:avLst/>
          </a:prstGeom>
        </p:spPr>
      </p:pic>
      <p:sp>
        <p:nvSpPr>
          <p:cNvPr id="104" name="角丸四角形 103"/>
          <p:cNvSpPr/>
          <p:nvPr/>
        </p:nvSpPr>
        <p:spPr>
          <a:xfrm>
            <a:off x="2337655" y="4808011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S2-6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14" t="52795" r="39684" b="1827"/>
          <a:stretch/>
        </p:blipFill>
        <p:spPr>
          <a:xfrm rot="16200000">
            <a:off x="5546607" y="3141375"/>
            <a:ext cx="325868" cy="155601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18" t="52617" r="15762" b="2222"/>
          <a:stretch/>
        </p:blipFill>
        <p:spPr>
          <a:xfrm rot="16200000">
            <a:off x="5536874" y="1549207"/>
            <a:ext cx="327026" cy="154940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77" t="52686" r="23703" b="2153"/>
          <a:stretch/>
        </p:blipFill>
        <p:spPr>
          <a:xfrm rot="16200000">
            <a:off x="5542721" y="2101034"/>
            <a:ext cx="327026" cy="154940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63" t="52525" r="31617" b="2314"/>
          <a:stretch/>
        </p:blipFill>
        <p:spPr>
          <a:xfrm rot="16200000">
            <a:off x="5542721" y="2623146"/>
            <a:ext cx="327026" cy="154940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89" t="52804" r="55691" b="2035"/>
          <a:stretch/>
        </p:blipFill>
        <p:spPr>
          <a:xfrm rot="16200000">
            <a:off x="5542724" y="4197793"/>
            <a:ext cx="327026" cy="154940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9" t="52825" r="79641" b="2014"/>
          <a:stretch/>
        </p:blipFill>
        <p:spPr>
          <a:xfrm rot="16200000">
            <a:off x="8201948" y="1029163"/>
            <a:ext cx="327026" cy="1549401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3906" r="39767" b="50716"/>
          <a:stretch/>
        </p:blipFill>
        <p:spPr>
          <a:xfrm rot="16200000">
            <a:off x="2952147" y="3171355"/>
            <a:ext cx="325868" cy="1556012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04" t="3986" r="15776" b="50853"/>
          <a:stretch/>
        </p:blipFill>
        <p:spPr>
          <a:xfrm rot="16200000">
            <a:off x="2948259" y="1608904"/>
            <a:ext cx="327026" cy="1549401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19" t="3893" r="23661" b="50946"/>
          <a:stretch/>
        </p:blipFill>
        <p:spPr>
          <a:xfrm rot="16200000">
            <a:off x="2948259" y="2131014"/>
            <a:ext cx="327026" cy="1549401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21" t="3801" r="31659" b="51038"/>
          <a:stretch/>
        </p:blipFill>
        <p:spPr>
          <a:xfrm rot="16200000">
            <a:off x="2948259" y="2653126"/>
            <a:ext cx="327026" cy="1549401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72" t="3616" r="47708" b="51223"/>
          <a:stretch/>
        </p:blipFill>
        <p:spPr>
          <a:xfrm rot="16200000">
            <a:off x="2948259" y="3696191"/>
            <a:ext cx="327026" cy="1549401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9" t="3893" r="79641" b="50946"/>
          <a:stretch/>
        </p:blipFill>
        <p:spPr>
          <a:xfrm rot="16200000">
            <a:off x="5530804" y="517081"/>
            <a:ext cx="327026" cy="1549401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8"/>
          <a:srcRect l="46501" t="52125" r="47419" b="2081"/>
          <a:stretch/>
        </p:blipFill>
        <p:spPr>
          <a:xfrm rot="16200000">
            <a:off x="5532102" y="4697799"/>
            <a:ext cx="350544" cy="1593298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8"/>
          <a:srcRect l="40034" t="52125" r="53886" b="2081"/>
          <a:stretch/>
        </p:blipFill>
        <p:spPr>
          <a:xfrm rot="16200000">
            <a:off x="8175033" y="482561"/>
            <a:ext cx="350544" cy="1593298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8"/>
          <a:srcRect l="26946" t="52380" r="66974" b="1826"/>
          <a:stretch/>
        </p:blipFill>
        <p:spPr>
          <a:xfrm rot="16200000">
            <a:off x="8201573" y="1531416"/>
            <a:ext cx="350544" cy="1593298"/>
          </a:xfrm>
          <a:prstGeom prst="rect">
            <a:avLst/>
          </a:prstGeom>
        </p:spPr>
      </p:pic>
      <p:sp>
        <p:nvSpPr>
          <p:cNvPr id="23" name="角丸四角形 22"/>
          <p:cNvSpPr/>
          <p:nvPr/>
        </p:nvSpPr>
        <p:spPr>
          <a:xfrm>
            <a:off x="4937710" y="4780121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S2-15</a:t>
            </a:r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97" t="52687" r="47583" b="2152"/>
          <a:stretch/>
        </p:blipFill>
        <p:spPr>
          <a:xfrm rot="16200000">
            <a:off x="5542720" y="3639161"/>
            <a:ext cx="327026" cy="1549401"/>
          </a:xfrm>
          <a:prstGeom prst="rect">
            <a:avLst/>
          </a:prstGeom>
        </p:spPr>
      </p:pic>
      <p:sp>
        <p:nvSpPr>
          <p:cNvPr id="25" name="角丸四角形 24"/>
          <p:cNvSpPr/>
          <p:nvPr/>
        </p:nvSpPr>
        <p:spPr>
          <a:xfrm>
            <a:off x="2337655" y="2198270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</a:t>
            </a:r>
          </a:p>
        </p:txBody>
      </p:sp>
      <p:sp>
        <p:nvSpPr>
          <p:cNvPr id="26" name="角丸四角形 25"/>
          <p:cNvSpPr/>
          <p:nvPr/>
        </p:nvSpPr>
        <p:spPr>
          <a:xfrm>
            <a:off x="2337655" y="2720219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S2-2</a:t>
            </a:r>
          </a:p>
        </p:txBody>
      </p:sp>
      <p:sp>
        <p:nvSpPr>
          <p:cNvPr id="27" name="角丸四角形 26"/>
          <p:cNvSpPr/>
          <p:nvPr/>
        </p:nvSpPr>
        <p:spPr>
          <a:xfrm>
            <a:off x="2337655" y="3242165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S2-3</a:t>
            </a:r>
          </a:p>
        </p:txBody>
      </p:sp>
      <p:sp>
        <p:nvSpPr>
          <p:cNvPr id="28" name="角丸四角形 27"/>
          <p:cNvSpPr/>
          <p:nvPr/>
        </p:nvSpPr>
        <p:spPr>
          <a:xfrm>
            <a:off x="2337655" y="3764114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S2-4</a:t>
            </a:r>
          </a:p>
        </p:txBody>
      </p:sp>
      <p:sp>
        <p:nvSpPr>
          <p:cNvPr id="29" name="角丸四角形 28"/>
          <p:cNvSpPr/>
          <p:nvPr/>
        </p:nvSpPr>
        <p:spPr>
          <a:xfrm>
            <a:off x="2337655" y="4286062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S2-5</a:t>
            </a:r>
          </a:p>
        </p:txBody>
      </p:sp>
      <p:sp>
        <p:nvSpPr>
          <p:cNvPr id="31" name="角丸四角形 30"/>
          <p:cNvSpPr/>
          <p:nvPr/>
        </p:nvSpPr>
        <p:spPr>
          <a:xfrm>
            <a:off x="4939504" y="1107513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S2-8</a:t>
            </a:r>
          </a:p>
        </p:txBody>
      </p:sp>
      <p:sp>
        <p:nvSpPr>
          <p:cNvPr id="33" name="角丸四角形 32"/>
          <p:cNvSpPr/>
          <p:nvPr/>
        </p:nvSpPr>
        <p:spPr>
          <a:xfrm>
            <a:off x="4939504" y="2160395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S2-10</a:t>
            </a:r>
          </a:p>
        </p:txBody>
      </p:sp>
      <p:sp>
        <p:nvSpPr>
          <p:cNvPr id="34" name="角丸四角形 33"/>
          <p:cNvSpPr/>
          <p:nvPr/>
        </p:nvSpPr>
        <p:spPr>
          <a:xfrm>
            <a:off x="4937710" y="2692329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S2-11</a:t>
            </a:r>
          </a:p>
        </p:txBody>
      </p:sp>
      <p:sp>
        <p:nvSpPr>
          <p:cNvPr id="35" name="角丸四角形 34"/>
          <p:cNvSpPr/>
          <p:nvPr/>
        </p:nvSpPr>
        <p:spPr>
          <a:xfrm>
            <a:off x="4937710" y="3214278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S2-12</a:t>
            </a:r>
          </a:p>
        </p:txBody>
      </p:sp>
      <p:sp>
        <p:nvSpPr>
          <p:cNvPr id="36" name="角丸四角形 35"/>
          <p:cNvSpPr/>
          <p:nvPr/>
        </p:nvSpPr>
        <p:spPr>
          <a:xfrm>
            <a:off x="4937710" y="3736224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S2-13</a:t>
            </a:r>
          </a:p>
        </p:txBody>
      </p:sp>
      <p:sp>
        <p:nvSpPr>
          <p:cNvPr id="37" name="角丸四角形 36"/>
          <p:cNvSpPr/>
          <p:nvPr/>
        </p:nvSpPr>
        <p:spPr>
          <a:xfrm>
            <a:off x="4937710" y="4258173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S2-14</a:t>
            </a:r>
          </a:p>
        </p:txBody>
      </p:sp>
      <p:sp>
        <p:nvSpPr>
          <p:cNvPr id="38" name="角丸四角形 37"/>
          <p:cNvSpPr/>
          <p:nvPr/>
        </p:nvSpPr>
        <p:spPr>
          <a:xfrm>
            <a:off x="4928818" y="5316007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S2-16</a:t>
            </a:r>
          </a:p>
        </p:txBody>
      </p:sp>
      <p:sp>
        <p:nvSpPr>
          <p:cNvPr id="39" name="角丸四角形 38"/>
          <p:cNvSpPr/>
          <p:nvPr/>
        </p:nvSpPr>
        <p:spPr>
          <a:xfrm>
            <a:off x="7598289" y="1107513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S2-17</a:t>
            </a:r>
          </a:p>
        </p:txBody>
      </p:sp>
      <p:sp>
        <p:nvSpPr>
          <p:cNvPr id="40" name="角丸四角形 39"/>
          <p:cNvSpPr/>
          <p:nvPr/>
        </p:nvSpPr>
        <p:spPr>
          <a:xfrm>
            <a:off x="7598289" y="1629462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S2-18</a:t>
            </a:r>
          </a:p>
        </p:txBody>
      </p:sp>
      <p:sp>
        <p:nvSpPr>
          <p:cNvPr id="41" name="角丸四角形 40"/>
          <p:cNvSpPr/>
          <p:nvPr/>
        </p:nvSpPr>
        <p:spPr>
          <a:xfrm>
            <a:off x="7598289" y="2151410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S2-19</a:t>
            </a:r>
          </a:p>
        </p:txBody>
      </p:sp>
      <p:cxnSp>
        <p:nvCxnSpPr>
          <p:cNvPr id="42" name="直線矢印コネクタ 41"/>
          <p:cNvCxnSpPr/>
          <p:nvPr/>
        </p:nvCxnSpPr>
        <p:spPr>
          <a:xfrm flipV="1">
            <a:off x="3029132" y="2007283"/>
            <a:ext cx="0" cy="180000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>
            <a:off x="3187283" y="2528738"/>
            <a:ext cx="0" cy="18000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/>
          <p:cNvCxnSpPr/>
          <p:nvPr/>
        </p:nvCxnSpPr>
        <p:spPr>
          <a:xfrm>
            <a:off x="3187283" y="3050192"/>
            <a:ext cx="0" cy="18000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/>
          <p:cNvCxnSpPr/>
          <p:nvPr/>
        </p:nvCxnSpPr>
        <p:spPr>
          <a:xfrm>
            <a:off x="3187283" y="3571644"/>
            <a:ext cx="0" cy="18000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/>
          <p:cNvCxnSpPr/>
          <p:nvPr/>
        </p:nvCxnSpPr>
        <p:spPr>
          <a:xfrm>
            <a:off x="3187283" y="4093098"/>
            <a:ext cx="0" cy="18000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>
            <a:off x="3187283" y="4614553"/>
            <a:ext cx="0" cy="18000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>
            <a:off x="3187283" y="5136007"/>
            <a:ext cx="0" cy="18000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>
            <a:off x="3187283" y="5657461"/>
            <a:ext cx="0" cy="18000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/>
          <p:cNvCxnSpPr/>
          <p:nvPr/>
        </p:nvCxnSpPr>
        <p:spPr>
          <a:xfrm>
            <a:off x="5789132" y="1434522"/>
            <a:ext cx="0" cy="18000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/>
          <p:cNvCxnSpPr/>
          <p:nvPr/>
        </p:nvCxnSpPr>
        <p:spPr>
          <a:xfrm>
            <a:off x="5789132" y="1955977"/>
            <a:ext cx="0" cy="18000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53"/>
          <p:cNvCxnSpPr/>
          <p:nvPr/>
        </p:nvCxnSpPr>
        <p:spPr>
          <a:xfrm flipV="1">
            <a:off x="3029132" y="2528738"/>
            <a:ext cx="0" cy="180000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/>
          <p:cNvCxnSpPr/>
          <p:nvPr/>
        </p:nvCxnSpPr>
        <p:spPr>
          <a:xfrm flipV="1">
            <a:off x="3029132" y="3050192"/>
            <a:ext cx="0" cy="180000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/>
          <p:nvPr/>
        </p:nvCxnSpPr>
        <p:spPr>
          <a:xfrm flipV="1">
            <a:off x="3029132" y="3571644"/>
            <a:ext cx="0" cy="180000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/>
          <p:cNvCxnSpPr/>
          <p:nvPr/>
        </p:nvCxnSpPr>
        <p:spPr>
          <a:xfrm flipV="1">
            <a:off x="3029132" y="4093098"/>
            <a:ext cx="0" cy="180000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/>
          <p:cNvCxnSpPr/>
          <p:nvPr/>
        </p:nvCxnSpPr>
        <p:spPr>
          <a:xfrm flipV="1">
            <a:off x="3029132" y="4614553"/>
            <a:ext cx="0" cy="180000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/>
          <p:cNvCxnSpPr/>
          <p:nvPr/>
        </p:nvCxnSpPr>
        <p:spPr>
          <a:xfrm flipV="1">
            <a:off x="3029132" y="5136007"/>
            <a:ext cx="0" cy="180000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/>
          <p:cNvCxnSpPr/>
          <p:nvPr/>
        </p:nvCxnSpPr>
        <p:spPr>
          <a:xfrm flipV="1">
            <a:off x="5630981" y="1434522"/>
            <a:ext cx="0" cy="180000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/>
          <p:cNvCxnSpPr/>
          <p:nvPr/>
        </p:nvCxnSpPr>
        <p:spPr>
          <a:xfrm flipV="1">
            <a:off x="5630981" y="1955977"/>
            <a:ext cx="0" cy="180000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/>
          <p:cNvCxnSpPr/>
          <p:nvPr/>
        </p:nvCxnSpPr>
        <p:spPr>
          <a:xfrm flipV="1">
            <a:off x="5628096" y="2501342"/>
            <a:ext cx="0" cy="180000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/>
          <p:cNvCxnSpPr/>
          <p:nvPr/>
        </p:nvCxnSpPr>
        <p:spPr>
          <a:xfrm>
            <a:off x="5786247" y="2501342"/>
            <a:ext cx="0" cy="18000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/>
          <p:cNvCxnSpPr/>
          <p:nvPr/>
        </p:nvCxnSpPr>
        <p:spPr>
          <a:xfrm>
            <a:off x="5786247" y="3022797"/>
            <a:ext cx="0" cy="18000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矢印コネクタ 65"/>
          <p:cNvCxnSpPr/>
          <p:nvPr/>
        </p:nvCxnSpPr>
        <p:spPr>
          <a:xfrm>
            <a:off x="5786247" y="3544251"/>
            <a:ext cx="0" cy="18000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矢印コネクタ 66"/>
          <p:cNvCxnSpPr/>
          <p:nvPr/>
        </p:nvCxnSpPr>
        <p:spPr>
          <a:xfrm>
            <a:off x="5786247" y="4065703"/>
            <a:ext cx="0" cy="18000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/>
          <p:cNvCxnSpPr/>
          <p:nvPr/>
        </p:nvCxnSpPr>
        <p:spPr>
          <a:xfrm>
            <a:off x="5786247" y="4587157"/>
            <a:ext cx="0" cy="18000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/>
          <p:cNvCxnSpPr/>
          <p:nvPr/>
        </p:nvCxnSpPr>
        <p:spPr>
          <a:xfrm>
            <a:off x="5786247" y="5108612"/>
            <a:ext cx="0" cy="18000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/>
          <p:cNvCxnSpPr/>
          <p:nvPr/>
        </p:nvCxnSpPr>
        <p:spPr>
          <a:xfrm>
            <a:off x="8446826" y="1435017"/>
            <a:ext cx="0" cy="18000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/>
          <p:cNvCxnSpPr/>
          <p:nvPr/>
        </p:nvCxnSpPr>
        <p:spPr>
          <a:xfrm>
            <a:off x="8446826" y="1956471"/>
            <a:ext cx="0" cy="18000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矢印コネクタ 73"/>
          <p:cNvCxnSpPr/>
          <p:nvPr/>
        </p:nvCxnSpPr>
        <p:spPr>
          <a:xfrm flipV="1">
            <a:off x="5628096" y="3022797"/>
            <a:ext cx="0" cy="180000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74"/>
          <p:cNvCxnSpPr/>
          <p:nvPr/>
        </p:nvCxnSpPr>
        <p:spPr>
          <a:xfrm flipV="1">
            <a:off x="5628096" y="3544251"/>
            <a:ext cx="0" cy="180000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矢印コネクタ 75"/>
          <p:cNvCxnSpPr/>
          <p:nvPr/>
        </p:nvCxnSpPr>
        <p:spPr>
          <a:xfrm flipV="1">
            <a:off x="5628096" y="4065703"/>
            <a:ext cx="0" cy="180000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矢印コネクタ 76"/>
          <p:cNvCxnSpPr/>
          <p:nvPr/>
        </p:nvCxnSpPr>
        <p:spPr>
          <a:xfrm flipV="1">
            <a:off x="5628096" y="4587157"/>
            <a:ext cx="0" cy="180000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矢印コネクタ 77"/>
          <p:cNvCxnSpPr/>
          <p:nvPr/>
        </p:nvCxnSpPr>
        <p:spPr>
          <a:xfrm flipV="1">
            <a:off x="5628096" y="5108612"/>
            <a:ext cx="0" cy="180000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矢印コネクタ 78"/>
          <p:cNvCxnSpPr/>
          <p:nvPr/>
        </p:nvCxnSpPr>
        <p:spPr>
          <a:xfrm flipV="1">
            <a:off x="8288675" y="913563"/>
            <a:ext cx="0" cy="180000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矢印コネクタ 79"/>
          <p:cNvCxnSpPr/>
          <p:nvPr/>
        </p:nvCxnSpPr>
        <p:spPr>
          <a:xfrm flipV="1">
            <a:off x="8288675" y="1435017"/>
            <a:ext cx="0" cy="180000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矢印コネクタ 80"/>
          <p:cNvCxnSpPr/>
          <p:nvPr/>
        </p:nvCxnSpPr>
        <p:spPr>
          <a:xfrm flipV="1">
            <a:off x="8288675" y="1956471"/>
            <a:ext cx="0" cy="180000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矢印コネクタ 82"/>
          <p:cNvCxnSpPr/>
          <p:nvPr/>
        </p:nvCxnSpPr>
        <p:spPr>
          <a:xfrm flipH="1">
            <a:off x="3902174" y="2418857"/>
            <a:ext cx="90000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矢印コネクタ 83"/>
          <p:cNvCxnSpPr/>
          <p:nvPr/>
        </p:nvCxnSpPr>
        <p:spPr>
          <a:xfrm>
            <a:off x="3902174" y="2307540"/>
            <a:ext cx="900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矢印コネクタ 84"/>
          <p:cNvCxnSpPr/>
          <p:nvPr/>
        </p:nvCxnSpPr>
        <p:spPr>
          <a:xfrm>
            <a:off x="3902174" y="2830356"/>
            <a:ext cx="900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矢印コネクタ 85"/>
          <p:cNvCxnSpPr/>
          <p:nvPr/>
        </p:nvCxnSpPr>
        <p:spPr>
          <a:xfrm>
            <a:off x="3902174" y="3353174"/>
            <a:ext cx="900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矢印コネクタ 86"/>
          <p:cNvCxnSpPr/>
          <p:nvPr/>
        </p:nvCxnSpPr>
        <p:spPr>
          <a:xfrm>
            <a:off x="3902174" y="3875992"/>
            <a:ext cx="900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/>
          <p:cNvCxnSpPr/>
          <p:nvPr/>
        </p:nvCxnSpPr>
        <p:spPr>
          <a:xfrm>
            <a:off x="3902174" y="4398808"/>
            <a:ext cx="900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/>
          <p:cNvCxnSpPr/>
          <p:nvPr/>
        </p:nvCxnSpPr>
        <p:spPr>
          <a:xfrm>
            <a:off x="3902174" y="4921625"/>
            <a:ext cx="900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89"/>
          <p:cNvCxnSpPr/>
          <p:nvPr/>
        </p:nvCxnSpPr>
        <p:spPr>
          <a:xfrm>
            <a:off x="3902174" y="5444441"/>
            <a:ext cx="900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矢印コネクタ 93"/>
          <p:cNvCxnSpPr/>
          <p:nvPr/>
        </p:nvCxnSpPr>
        <p:spPr>
          <a:xfrm flipH="1">
            <a:off x="3902174" y="2941959"/>
            <a:ext cx="90000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矢印コネクタ 94"/>
          <p:cNvCxnSpPr/>
          <p:nvPr/>
        </p:nvCxnSpPr>
        <p:spPr>
          <a:xfrm flipH="1">
            <a:off x="3902174" y="3465059"/>
            <a:ext cx="90000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/>
          <p:cNvCxnSpPr/>
          <p:nvPr/>
        </p:nvCxnSpPr>
        <p:spPr>
          <a:xfrm flipH="1">
            <a:off x="3902174" y="3988161"/>
            <a:ext cx="90000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/>
          <p:cNvCxnSpPr/>
          <p:nvPr/>
        </p:nvCxnSpPr>
        <p:spPr>
          <a:xfrm flipH="1">
            <a:off x="3902174" y="4511264"/>
            <a:ext cx="90000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矢印コネクタ 97"/>
          <p:cNvCxnSpPr/>
          <p:nvPr/>
        </p:nvCxnSpPr>
        <p:spPr>
          <a:xfrm flipH="1">
            <a:off x="3902174" y="5034366"/>
            <a:ext cx="90000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矢印コネクタ 98"/>
          <p:cNvCxnSpPr/>
          <p:nvPr/>
        </p:nvCxnSpPr>
        <p:spPr>
          <a:xfrm flipH="1">
            <a:off x="3902174" y="5557468"/>
            <a:ext cx="90000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矢印コネクタ 104"/>
          <p:cNvCxnSpPr/>
          <p:nvPr/>
        </p:nvCxnSpPr>
        <p:spPr>
          <a:xfrm flipH="1">
            <a:off x="6571964" y="1342224"/>
            <a:ext cx="90000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矢印コネクタ 105"/>
          <p:cNvCxnSpPr/>
          <p:nvPr/>
        </p:nvCxnSpPr>
        <p:spPr>
          <a:xfrm>
            <a:off x="6571964" y="1230907"/>
            <a:ext cx="900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矢印コネクタ 106"/>
          <p:cNvCxnSpPr/>
          <p:nvPr/>
        </p:nvCxnSpPr>
        <p:spPr>
          <a:xfrm>
            <a:off x="6571964" y="1753723"/>
            <a:ext cx="900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矢印コネクタ 107"/>
          <p:cNvCxnSpPr/>
          <p:nvPr/>
        </p:nvCxnSpPr>
        <p:spPr>
          <a:xfrm>
            <a:off x="6571964" y="2276541"/>
            <a:ext cx="900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矢印コネクタ 108"/>
          <p:cNvCxnSpPr/>
          <p:nvPr/>
        </p:nvCxnSpPr>
        <p:spPr>
          <a:xfrm flipH="1">
            <a:off x="6571964" y="1865326"/>
            <a:ext cx="90000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矢印コネクタ 109"/>
          <p:cNvCxnSpPr/>
          <p:nvPr/>
        </p:nvCxnSpPr>
        <p:spPr>
          <a:xfrm flipH="1">
            <a:off x="6571964" y="2388426"/>
            <a:ext cx="90000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角丸四角形 110"/>
          <p:cNvSpPr/>
          <p:nvPr/>
        </p:nvSpPr>
        <p:spPr>
          <a:xfrm>
            <a:off x="2323630" y="1647335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S2-7</a:t>
            </a:r>
          </a:p>
        </p:txBody>
      </p:sp>
      <p:sp>
        <p:nvSpPr>
          <p:cNvPr id="112" name="角丸四角形 111"/>
          <p:cNvSpPr/>
          <p:nvPr/>
        </p:nvSpPr>
        <p:spPr>
          <a:xfrm>
            <a:off x="2337069" y="5880290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</a:t>
            </a:r>
          </a:p>
        </p:txBody>
      </p:sp>
      <p:sp>
        <p:nvSpPr>
          <p:cNvPr id="113" name="角丸四角形 112"/>
          <p:cNvSpPr/>
          <p:nvPr/>
        </p:nvSpPr>
        <p:spPr>
          <a:xfrm>
            <a:off x="189682" y="2226130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S2-19</a:t>
            </a:r>
          </a:p>
        </p:txBody>
      </p:sp>
      <p:cxnSp>
        <p:nvCxnSpPr>
          <p:cNvPr id="115" name="直線矢印コネクタ 114"/>
          <p:cNvCxnSpPr/>
          <p:nvPr/>
        </p:nvCxnSpPr>
        <p:spPr>
          <a:xfrm flipH="1">
            <a:off x="1807088" y="2379379"/>
            <a:ext cx="43200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矢印コネクタ 122"/>
          <p:cNvCxnSpPr/>
          <p:nvPr/>
        </p:nvCxnSpPr>
        <p:spPr>
          <a:xfrm flipH="1">
            <a:off x="1807088" y="2902481"/>
            <a:ext cx="43200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矢印コネクタ 123"/>
          <p:cNvCxnSpPr/>
          <p:nvPr/>
        </p:nvCxnSpPr>
        <p:spPr>
          <a:xfrm flipH="1">
            <a:off x="1807088" y="3425581"/>
            <a:ext cx="43200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矢印コネクタ 124"/>
          <p:cNvCxnSpPr/>
          <p:nvPr/>
        </p:nvCxnSpPr>
        <p:spPr>
          <a:xfrm flipH="1">
            <a:off x="1807088" y="3948683"/>
            <a:ext cx="43200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矢印コネクタ 125"/>
          <p:cNvCxnSpPr/>
          <p:nvPr/>
        </p:nvCxnSpPr>
        <p:spPr>
          <a:xfrm flipH="1">
            <a:off x="1807088" y="4471786"/>
            <a:ext cx="43200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矢印コネクタ 126"/>
          <p:cNvCxnSpPr/>
          <p:nvPr/>
        </p:nvCxnSpPr>
        <p:spPr>
          <a:xfrm flipH="1">
            <a:off x="1807088" y="4994888"/>
            <a:ext cx="43200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矢印コネクタ 127"/>
          <p:cNvCxnSpPr/>
          <p:nvPr/>
        </p:nvCxnSpPr>
        <p:spPr>
          <a:xfrm flipH="1">
            <a:off x="1807088" y="5517990"/>
            <a:ext cx="43200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角丸四角形 128"/>
          <p:cNvSpPr/>
          <p:nvPr/>
        </p:nvSpPr>
        <p:spPr>
          <a:xfrm>
            <a:off x="186612" y="4836195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S2-15</a:t>
            </a:r>
          </a:p>
        </p:txBody>
      </p:sp>
      <p:sp>
        <p:nvSpPr>
          <p:cNvPr id="130" name="角丸四角形 129"/>
          <p:cNvSpPr/>
          <p:nvPr/>
        </p:nvSpPr>
        <p:spPr>
          <a:xfrm>
            <a:off x="186612" y="2748403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S2-20</a:t>
            </a:r>
          </a:p>
        </p:txBody>
      </p:sp>
      <p:sp>
        <p:nvSpPr>
          <p:cNvPr id="131" name="角丸四角形 130"/>
          <p:cNvSpPr/>
          <p:nvPr/>
        </p:nvSpPr>
        <p:spPr>
          <a:xfrm>
            <a:off x="186612" y="3270352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S2-21</a:t>
            </a:r>
          </a:p>
        </p:txBody>
      </p:sp>
      <p:sp>
        <p:nvSpPr>
          <p:cNvPr id="132" name="角丸四角形 131"/>
          <p:cNvSpPr/>
          <p:nvPr/>
        </p:nvSpPr>
        <p:spPr>
          <a:xfrm>
            <a:off x="186612" y="3792298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S2-22</a:t>
            </a:r>
          </a:p>
        </p:txBody>
      </p:sp>
      <p:sp>
        <p:nvSpPr>
          <p:cNvPr id="133" name="角丸四角形 132"/>
          <p:cNvSpPr/>
          <p:nvPr/>
        </p:nvSpPr>
        <p:spPr>
          <a:xfrm>
            <a:off x="186612" y="4314247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S2-14</a:t>
            </a:r>
          </a:p>
        </p:txBody>
      </p:sp>
      <p:sp>
        <p:nvSpPr>
          <p:cNvPr id="134" name="角丸四角形 133"/>
          <p:cNvSpPr/>
          <p:nvPr/>
        </p:nvSpPr>
        <p:spPr>
          <a:xfrm>
            <a:off x="189682" y="5342284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S2-16</a:t>
            </a:r>
          </a:p>
        </p:txBody>
      </p:sp>
      <p:cxnSp>
        <p:nvCxnSpPr>
          <p:cNvPr id="139" name="直線矢印コネクタ 138"/>
          <p:cNvCxnSpPr/>
          <p:nvPr/>
        </p:nvCxnSpPr>
        <p:spPr>
          <a:xfrm>
            <a:off x="6571964" y="4443482"/>
            <a:ext cx="3024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矢印コネクタ 139"/>
          <p:cNvCxnSpPr/>
          <p:nvPr/>
        </p:nvCxnSpPr>
        <p:spPr>
          <a:xfrm>
            <a:off x="6571964" y="4966298"/>
            <a:ext cx="3024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矢印コネクタ 140"/>
          <p:cNvCxnSpPr/>
          <p:nvPr/>
        </p:nvCxnSpPr>
        <p:spPr>
          <a:xfrm>
            <a:off x="6571964" y="5489115"/>
            <a:ext cx="3024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角丸四角形 148"/>
          <p:cNvSpPr/>
          <p:nvPr/>
        </p:nvSpPr>
        <p:spPr>
          <a:xfrm>
            <a:off x="9631335" y="2716808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S2-2</a:t>
            </a:r>
          </a:p>
        </p:txBody>
      </p:sp>
      <p:sp>
        <p:nvSpPr>
          <p:cNvPr id="150" name="角丸四角形 149"/>
          <p:cNvSpPr/>
          <p:nvPr/>
        </p:nvSpPr>
        <p:spPr>
          <a:xfrm>
            <a:off x="9631335" y="3238754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S2-3</a:t>
            </a:r>
          </a:p>
        </p:txBody>
      </p:sp>
      <p:sp>
        <p:nvSpPr>
          <p:cNvPr id="151" name="角丸四角形 150"/>
          <p:cNvSpPr/>
          <p:nvPr/>
        </p:nvSpPr>
        <p:spPr>
          <a:xfrm>
            <a:off x="9631335" y="3760703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S2-4</a:t>
            </a:r>
          </a:p>
        </p:txBody>
      </p:sp>
      <p:sp>
        <p:nvSpPr>
          <p:cNvPr id="152" name="角丸四角形 151"/>
          <p:cNvSpPr/>
          <p:nvPr/>
        </p:nvSpPr>
        <p:spPr>
          <a:xfrm>
            <a:off x="9631335" y="4282651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S2-5</a:t>
            </a:r>
          </a:p>
        </p:txBody>
      </p:sp>
      <p:sp>
        <p:nvSpPr>
          <p:cNvPr id="153" name="角丸四角形 152"/>
          <p:cNvSpPr/>
          <p:nvPr/>
        </p:nvSpPr>
        <p:spPr>
          <a:xfrm>
            <a:off x="9631335" y="5326546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S2-7</a:t>
            </a:r>
          </a:p>
        </p:txBody>
      </p:sp>
      <p:sp>
        <p:nvSpPr>
          <p:cNvPr id="154" name="角丸四角形 153"/>
          <p:cNvSpPr/>
          <p:nvPr/>
        </p:nvSpPr>
        <p:spPr>
          <a:xfrm>
            <a:off x="9631335" y="4804600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S2-6</a:t>
            </a:r>
          </a:p>
        </p:txBody>
      </p:sp>
      <p:sp>
        <p:nvSpPr>
          <p:cNvPr id="155" name="角丸四角形 154"/>
          <p:cNvSpPr/>
          <p:nvPr/>
        </p:nvSpPr>
        <p:spPr>
          <a:xfrm>
            <a:off x="4923616" y="5889375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S2-8</a:t>
            </a:r>
          </a:p>
        </p:txBody>
      </p:sp>
      <p:sp>
        <p:nvSpPr>
          <p:cNvPr id="156" name="角丸四角形 155"/>
          <p:cNvSpPr/>
          <p:nvPr/>
        </p:nvSpPr>
        <p:spPr>
          <a:xfrm>
            <a:off x="4923616" y="581309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S2-16</a:t>
            </a:r>
          </a:p>
        </p:txBody>
      </p:sp>
      <p:cxnSp>
        <p:nvCxnSpPr>
          <p:cNvPr id="157" name="直線矢印コネクタ 156"/>
          <p:cNvCxnSpPr/>
          <p:nvPr/>
        </p:nvCxnSpPr>
        <p:spPr>
          <a:xfrm flipV="1">
            <a:off x="5628096" y="913563"/>
            <a:ext cx="0" cy="180000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矢印コネクタ 158"/>
          <p:cNvCxnSpPr/>
          <p:nvPr/>
        </p:nvCxnSpPr>
        <p:spPr>
          <a:xfrm>
            <a:off x="5786247" y="5682372"/>
            <a:ext cx="0" cy="18000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角丸四角形 159"/>
          <p:cNvSpPr/>
          <p:nvPr/>
        </p:nvSpPr>
        <p:spPr>
          <a:xfrm>
            <a:off x="7580196" y="583644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S2-22</a:t>
            </a:r>
          </a:p>
        </p:txBody>
      </p:sp>
      <p:sp>
        <p:nvSpPr>
          <p:cNvPr id="167" name="角丸四角形 166"/>
          <p:cNvSpPr/>
          <p:nvPr/>
        </p:nvSpPr>
        <p:spPr>
          <a:xfrm>
            <a:off x="7598289" y="5889375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S2-17</a:t>
            </a:r>
          </a:p>
        </p:txBody>
      </p:sp>
      <p:cxnSp>
        <p:nvCxnSpPr>
          <p:cNvPr id="169" name="直線矢印コネクタ 168"/>
          <p:cNvCxnSpPr/>
          <p:nvPr/>
        </p:nvCxnSpPr>
        <p:spPr>
          <a:xfrm>
            <a:off x="9173494" y="1230907"/>
            <a:ext cx="43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矢印コネクタ 169"/>
          <p:cNvCxnSpPr/>
          <p:nvPr/>
        </p:nvCxnSpPr>
        <p:spPr>
          <a:xfrm>
            <a:off x="9173494" y="1753723"/>
            <a:ext cx="43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線矢印コネクタ 170"/>
          <p:cNvCxnSpPr/>
          <p:nvPr/>
        </p:nvCxnSpPr>
        <p:spPr>
          <a:xfrm>
            <a:off x="9173494" y="2276541"/>
            <a:ext cx="43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角丸四角形 171"/>
          <p:cNvSpPr/>
          <p:nvPr/>
        </p:nvSpPr>
        <p:spPr>
          <a:xfrm>
            <a:off x="9618428" y="1071281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S2-8</a:t>
            </a:r>
          </a:p>
        </p:txBody>
      </p:sp>
      <p:sp>
        <p:nvSpPr>
          <p:cNvPr id="173" name="角丸四角形 172"/>
          <p:cNvSpPr/>
          <p:nvPr/>
        </p:nvSpPr>
        <p:spPr>
          <a:xfrm>
            <a:off x="9618428" y="1593229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S2-9</a:t>
            </a:r>
          </a:p>
        </p:txBody>
      </p:sp>
      <p:sp>
        <p:nvSpPr>
          <p:cNvPr id="174" name="角丸四角形 173"/>
          <p:cNvSpPr/>
          <p:nvPr/>
        </p:nvSpPr>
        <p:spPr>
          <a:xfrm>
            <a:off x="9631335" y="2118334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</a:t>
            </a:r>
          </a:p>
        </p:txBody>
      </p:sp>
      <p:sp>
        <p:nvSpPr>
          <p:cNvPr id="176" name="タイトル 1"/>
          <p:cNvSpPr>
            <a:spLocks noGrp="1"/>
          </p:cNvSpPr>
          <p:nvPr>
            <p:ph type="title"/>
          </p:nvPr>
        </p:nvSpPr>
        <p:spPr>
          <a:xfrm>
            <a:off x="271997" y="160680"/>
            <a:ext cx="5644665" cy="397160"/>
          </a:xfrm>
        </p:spPr>
        <p:txBody>
          <a:bodyPr wrap="square">
            <a:spAutoFit/>
          </a:bodyPr>
          <a:lstStyle/>
          <a:p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オプション選択画面（横）カーソル遷移図</a:t>
            </a:r>
          </a:p>
        </p:txBody>
      </p:sp>
      <p:grpSp>
        <p:nvGrpSpPr>
          <p:cNvPr id="177" name="グループ化 176"/>
          <p:cNvGrpSpPr/>
          <p:nvPr/>
        </p:nvGrpSpPr>
        <p:grpSpPr>
          <a:xfrm>
            <a:off x="9227227" y="350432"/>
            <a:ext cx="2360999" cy="673342"/>
            <a:chOff x="9343331" y="38032"/>
            <a:chExt cx="2360999" cy="673342"/>
          </a:xfrm>
        </p:grpSpPr>
        <p:cxnSp>
          <p:nvCxnSpPr>
            <p:cNvPr id="178" name="直線矢印コネクタ 177"/>
            <p:cNvCxnSpPr/>
            <p:nvPr/>
          </p:nvCxnSpPr>
          <p:spPr>
            <a:xfrm>
              <a:off x="11364925" y="151635"/>
              <a:ext cx="339405" cy="0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線矢印コネクタ 178"/>
            <p:cNvCxnSpPr/>
            <p:nvPr/>
          </p:nvCxnSpPr>
          <p:spPr>
            <a:xfrm>
              <a:off x="11364925" y="304304"/>
              <a:ext cx="33940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線矢印コネクタ 179"/>
            <p:cNvCxnSpPr/>
            <p:nvPr/>
          </p:nvCxnSpPr>
          <p:spPr>
            <a:xfrm>
              <a:off x="11364925" y="456973"/>
              <a:ext cx="339405" cy="0"/>
            </a:xfrm>
            <a:prstGeom prst="straightConnector1">
              <a:avLst/>
            </a:prstGeom>
            <a:ln w="28575">
              <a:solidFill>
                <a:srgbClr val="00DC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線矢印コネクタ 180"/>
            <p:cNvCxnSpPr/>
            <p:nvPr/>
          </p:nvCxnSpPr>
          <p:spPr>
            <a:xfrm>
              <a:off x="11364925" y="609641"/>
              <a:ext cx="339405" cy="0"/>
            </a:xfrm>
            <a:prstGeom prst="straightConnector1">
              <a:avLst/>
            </a:prstGeom>
            <a:ln w="2857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 Box 106"/>
            <p:cNvSpPr txBox="1">
              <a:spLocks noChangeArrowheads="1"/>
            </p:cNvSpPr>
            <p:nvPr/>
          </p:nvSpPr>
          <p:spPr bwMode="auto">
            <a:xfrm>
              <a:off x="9343331" y="38032"/>
              <a:ext cx="2058921" cy="673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27433" tIns="18288" rIns="0" bIns="18288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000"/>
              </a:pP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CAN_[CO] 3Byte 0bit 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が 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0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→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1:</a:t>
              </a:r>
            </a:p>
            <a:p>
              <a:pPr>
                <a:defRPr sz="1000"/>
              </a:pP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CAN_[CO] 3Byte 1bit 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が 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0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→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1:</a:t>
              </a:r>
              <a:endParaRPr lang="ja-JP" altLang="en-US" sz="1001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  <a:p>
              <a:pPr>
                <a:defRPr sz="1000"/>
              </a:pP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CAN_[CO] 3Byte 2bit 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が 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0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→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1:</a:t>
              </a:r>
              <a:endParaRPr lang="ja-JP" altLang="en-US" sz="1001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  <a:p>
              <a:pPr>
                <a:defRPr sz="1000"/>
              </a:pP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CAN_[CO] 3Byte 3bit 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が 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0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→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1:</a:t>
              </a:r>
              <a:endParaRPr lang="ja-JP" altLang="en-US" sz="1001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  <p:pic>
        <p:nvPicPr>
          <p:cNvPr id="3" name="図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90760" y="2711298"/>
            <a:ext cx="1620000" cy="355928"/>
          </a:xfrm>
          <a:prstGeom prst="rect">
            <a:avLst/>
          </a:prstGeom>
        </p:spPr>
      </p:pic>
      <p:sp>
        <p:nvSpPr>
          <p:cNvPr id="148" name="角丸四角形 147"/>
          <p:cNvSpPr/>
          <p:nvPr/>
        </p:nvSpPr>
        <p:spPr>
          <a:xfrm>
            <a:off x="7605228" y="2718037"/>
            <a:ext cx="1591063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S2-20</a:t>
            </a:r>
          </a:p>
        </p:txBody>
      </p:sp>
      <p:cxnSp>
        <p:nvCxnSpPr>
          <p:cNvPr id="158" name="直線矢印コネクタ 157"/>
          <p:cNvCxnSpPr/>
          <p:nvPr/>
        </p:nvCxnSpPr>
        <p:spPr>
          <a:xfrm>
            <a:off x="6571964" y="2838474"/>
            <a:ext cx="900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矢印コネクタ 160"/>
          <p:cNvCxnSpPr/>
          <p:nvPr/>
        </p:nvCxnSpPr>
        <p:spPr>
          <a:xfrm flipH="1">
            <a:off x="6571964" y="2950359"/>
            <a:ext cx="90000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矢印コネクタ 162"/>
          <p:cNvCxnSpPr/>
          <p:nvPr/>
        </p:nvCxnSpPr>
        <p:spPr>
          <a:xfrm>
            <a:off x="8446826" y="2519258"/>
            <a:ext cx="0" cy="18000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矢印コネクタ 163"/>
          <p:cNvCxnSpPr/>
          <p:nvPr/>
        </p:nvCxnSpPr>
        <p:spPr>
          <a:xfrm flipV="1">
            <a:off x="8288675" y="2519258"/>
            <a:ext cx="0" cy="180000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矢印コネクタ 164"/>
          <p:cNvCxnSpPr>
            <a:cxnSpLocks/>
          </p:cNvCxnSpPr>
          <p:nvPr/>
        </p:nvCxnSpPr>
        <p:spPr>
          <a:xfrm>
            <a:off x="8446826" y="4117120"/>
            <a:ext cx="0" cy="176400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E3EBEC57-6C18-C4DD-A7BE-75DE9027DE99}"/>
              </a:ext>
            </a:extLst>
          </p:cNvPr>
          <p:cNvCxnSpPr/>
          <p:nvPr/>
        </p:nvCxnSpPr>
        <p:spPr>
          <a:xfrm>
            <a:off x="8446826" y="3050192"/>
            <a:ext cx="0" cy="18000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CA1AC98A-C7D0-FFBE-532C-E92161AAFCF2}"/>
              </a:ext>
            </a:extLst>
          </p:cNvPr>
          <p:cNvCxnSpPr/>
          <p:nvPr/>
        </p:nvCxnSpPr>
        <p:spPr>
          <a:xfrm flipV="1">
            <a:off x="8288675" y="3050192"/>
            <a:ext cx="0" cy="180000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4DB6C7EF-1242-693A-D288-6CCF3E1E4458}"/>
              </a:ext>
            </a:extLst>
          </p:cNvPr>
          <p:cNvCxnSpPr>
            <a:cxnSpLocks/>
          </p:cNvCxnSpPr>
          <p:nvPr/>
        </p:nvCxnSpPr>
        <p:spPr>
          <a:xfrm flipV="1">
            <a:off x="8288675" y="4117120"/>
            <a:ext cx="0" cy="1764000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8B4352F3-921F-2552-A06D-13089F872D73}"/>
              </a:ext>
            </a:extLst>
          </p:cNvPr>
          <p:cNvCxnSpPr>
            <a:cxnSpLocks/>
          </p:cNvCxnSpPr>
          <p:nvPr/>
        </p:nvCxnSpPr>
        <p:spPr>
          <a:xfrm>
            <a:off x="9173494" y="3364257"/>
            <a:ext cx="43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2058457C-0A7C-874A-CC8C-9BA2D2EFE081}"/>
              </a:ext>
            </a:extLst>
          </p:cNvPr>
          <p:cNvCxnSpPr/>
          <p:nvPr/>
        </p:nvCxnSpPr>
        <p:spPr>
          <a:xfrm>
            <a:off x="6571964" y="3353174"/>
            <a:ext cx="900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矢印コネクタ 90">
            <a:extLst>
              <a:ext uri="{FF2B5EF4-FFF2-40B4-BE49-F238E27FC236}">
                <a16:creationId xmlns:a16="http://schemas.microsoft.com/office/drawing/2014/main" id="{28F36B76-F279-3ADD-C9D8-0F1072884B3C}"/>
              </a:ext>
            </a:extLst>
          </p:cNvPr>
          <p:cNvCxnSpPr/>
          <p:nvPr/>
        </p:nvCxnSpPr>
        <p:spPr>
          <a:xfrm flipH="1">
            <a:off x="6571964" y="3465059"/>
            <a:ext cx="90000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図 17">
            <a:extLst>
              <a:ext uri="{FF2B5EF4-FFF2-40B4-BE49-F238E27FC236}">
                <a16:creationId xmlns:a16="http://schemas.microsoft.com/office/drawing/2014/main" id="{E705E3AB-4E05-E0F4-8211-754CCD57C1D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788"/>
          <a:stretch/>
        </p:blipFill>
        <p:spPr>
          <a:xfrm>
            <a:off x="7606202" y="3746075"/>
            <a:ext cx="1562972" cy="348108"/>
          </a:xfrm>
          <a:prstGeom prst="rect">
            <a:avLst/>
          </a:prstGeom>
        </p:spPr>
      </p:pic>
      <p:sp>
        <p:nvSpPr>
          <p:cNvPr id="19" name="角丸四角形 95">
            <a:extLst>
              <a:ext uri="{FF2B5EF4-FFF2-40B4-BE49-F238E27FC236}">
                <a16:creationId xmlns:a16="http://schemas.microsoft.com/office/drawing/2014/main" id="{D7537043-E4D9-C332-BCF1-DD316E622BF3}"/>
              </a:ext>
            </a:extLst>
          </p:cNvPr>
          <p:cNvSpPr/>
          <p:nvPr/>
        </p:nvSpPr>
        <p:spPr>
          <a:xfrm>
            <a:off x="7616987" y="3756057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S2-22</a:t>
            </a:r>
          </a:p>
        </p:txBody>
      </p: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EA524B8E-2635-E02F-23A9-40A02FF1999E}"/>
              </a:ext>
            </a:extLst>
          </p:cNvPr>
          <p:cNvCxnSpPr>
            <a:cxnSpLocks/>
          </p:cNvCxnSpPr>
          <p:nvPr/>
        </p:nvCxnSpPr>
        <p:spPr>
          <a:xfrm>
            <a:off x="8446826" y="3559742"/>
            <a:ext cx="0" cy="18000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矢印コネクタ 113">
            <a:extLst>
              <a:ext uri="{FF2B5EF4-FFF2-40B4-BE49-F238E27FC236}">
                <a16:creationId xmlns:a16="http://schemas.microsoft.com/office/drawing/2014/main" id="{EBEA2C29-8EC3-6920-41F5-94220F85136F}"/>
              </a:ext>
            </a:extLst>
          </p:cNvPr>
          <p:cNvCxnSpPr>
            <a:cxnSpLocks/>
          </p:cNvCxnSpPr>
          <p:nvPr/>
        </p:nvCxnSpPr>
        <p:spPr>
          <a:xfrm flipV="1">
            <a:off x="8288675" y="3559742"/>
            <a:ext cx="0" cy="180000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矢印コネクタ 117">
            <a:extLst>
              <a:ext uri="{FF2B5EF4-FFF2-40B4-BE49-F238E27FC236}">
                <a16:creationId xmlns:a16="http://schemas.microsoft.com/office/drawing/2014/main" id="{473526BF-E205-F5A7-04C5-8486EC7D66F2}"/>
              </a:ext>
            </a:extLst>
          </p:cNvPr>
          <p:cNvCxnSpPr/>
          <p:nvPr/>
        </p:nvCxnSpPr>
        <p:spPr>
          <a:xfrm>
            <a:off x="6571964" y="3876276"/>
            <a:ext cx="900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矢印コネクタ 118">
            <a:extLst>
              <a:ext uri="{FF2B5EF4-FFF2-40B4-BE49-F238E27FC236}">
                <a16:creationId xmlns:a16="http://schemas.microsoft.com/office/drawing/2014/main" id="{9E59B3F5-1E9A-3D26-8FD5-9F3C45C75D52}"/>
              </a:ext>
            </a:extLst>
          </p:cNvPr>
          <p:cNvCxnSpPr/>
          <p:nvPr/>
        </p:nvCxnSpPr>
        <p:spPr>
          <a:xfrm flipH="1">
            <a:off x="6571964" y="3988161"/>
            <a:ext cx="90000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矢印コネクタ 120">
            <a:extLst>
              <a:ext uri="{FF2B5EF4-FFF2-40B4-BE49-F238E27FC236}">
                <a16:creationId xmlns:a16="http://schemas.microsoft.com/office/drawing/2014/main" id="{0C0430C9-1906-0E73-5D1C-D766E2F702E5}"/>
              </a:ext>
            </a:extLst>
          </p:cNvPr>
          <p:cNvCxnSpPr>
            <a:cxnSpLocks/>
          </p:cNvCxnSpPr>
          <p:nvPr/>
        </p:nvCxnSpPr>
        <p:spPr>
          <a:xfrm>
            <a:off x="9199335" y="3884861"/>
            <a:ext cx="43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537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図 26">
            <a:extLst>
              <a:ext uri="{FF2B5EF4-FFF2-40B4-BE49-F238E27FC236}">
                <a16:creationId xmlns:a16="http://schemas.microsoft.com/office/drawing/2014/main" id="{4AFA9C6F-E6E9-2957-CB03-FDF5F75D7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375" y="5191361"/>
            <a:ext cx="1584000" cy="341374"/>
          </a:xfrm>
          <a:prstGeom prst="rect">
            <a:avLst/>
          </a:prstGeom>
        </p:spPr>
      </p:pic>
      <p:sp>
        <p:nvSpPr>
          <p:cNvPr id="95" name="角丸四角形 94"/>
          <p:cNvSpPr/>
          <p:nvPr/>
        </p:nvSpPr>
        <p:spPr>
          <a:xfrm>
            <a:off x="3582562" y="5196905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S2-9</a:t>
            </a: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9DF5ED57-FA17-8D78-B9ED-97C0A5FBE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081" y="5949931"/>
            <a:ext cx="1620000" cy="356890"/>
          </a:xfrm>
          <a:prstGeom prst="rect">
            <a:avLst/>
          </a:prstGeom>
        </p:spPr>
      </p:pic>
      <p:sp>
        <p:nvSpPr>
          <p:cNvPr id="140" name="角丸四角形 139"/>
          <p:cNvSpPr/>
          <p:nvPr/>
        </p:nvSpPr>
        <p:spPr>
          <a:xfrm>
            <a:off x="6896489" y="5966400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S2-21</a:t>
            </a:r>
          </a:p>
        </p:txBody>
      </p:sp>
      <p:pic>
        <p:nvPicPr>
          <p:cNvPr id="137" name="図 1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5081" y="5422894"/>
            <a:ext cx="1620000" cy="343398"/>
          </a:xfrm>
          <a:prstGeom prst="rect">
            <a:avLst/>
          </a:prstGeom>
        </p:spPr>
      </p:pic>
      <p:sp>
        <p:nvSpPr>
          <p:cNvPr id="103" name="角丸四角形 102"/>
          <p:cNvSpPr/>
          <p:nvPr/>
        </p:nvSpPr>
        <p:spPr>
          <a:xfrm>
            <a:off x="6904018" y="5436666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S2-20</a:t>
            </a:r>
          </a:p>
        </p:txBody>
      </p:sp>
      <p:cxnSp>
        <p:nvCxnSpPr>
          <p:cNvPr id="138" name="直線矢印コネクタ 137"/>
          <p:cNvCxnSpPr/>
          <p:nvPr/>
        </p:nvCxnSpPr>
        <p:spPr>
          <a:xfrm>
            <a:off x="7752555" y="5766292"/>
            <a:ext cx="0" cy="180000"/>
          </a:xfrm>
          <a:prstGeom prst="straightConnector1">
            <a:avLst/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図 1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7988" y="4144910"/>
            <a:ext cx="1584000" cy="353120"/>
          </a:xfrm>
          <a:prstGeom prst="rect">
            <a:avLst/>
          </a:prstGeom>
        </p:spPr>
      </p:pic>
      <p:sp>
        <p:nvSpPr>
          <p:cNvPr id="91" name="角丸四角形 90"/>
          <p:cNvSpPr/>
          <p:nvPr/>
        </p:nvSpPr>
        <p:spPr>
          <a:xfrm>
            <a:off x="3582562" y="4153008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S2-7</a:t>
            </a:r>
          </a:p>
        </p:txBody>
      </p:sp>
      <p:pic>
        <p:nvPicPr>
          <p:cNvPr id="127" name="図 1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4188330" y="3022528"/>
            <a:ext cx="335293" cy="1548000"/>
          </a:xfrm>
          <a:prstGeom prst="rect">
            <a:avLst/>
          </a:prstGeom>
        </p:spPr>
      </p:pic>
      <p:sp>
        <p:nvSpPr>
          <p:cNvPr id="90" name="角丸四角形 89"/>
          <p:cNvSpPr/>
          <p:nvPr/>
        </p:nvSpPr>
        <p:spPr>
          <a:xfrm>
            <a:off x="3582562" y="3631062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S2-6</a:t>
            </a:r>
          </a:p>
        </p:txBody>
      </p:sp>
      <p:pic>
        <p:nvPicPr>
          <p:cNvPr id="128" name="図 12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14" t="52795" r="39684" b="1827"/>
          <a:stretch/>
        </p:blipFill>
        <p:spPr>
          <a:xfrm rot="16200000">
            <a:off x="7512915" y="1167763"/>
            <a:ext cx="325868" cy="1556012"/>
          </a:xfrm>
          <a:prstGeom prst="rect">
            <a:avLst/>
          </a:prstGeom>
        </p:spPr>
      </p:pic>
      <p:pic>
        <p:nvPicPr>
          <p:cNvPr id="129" name="図 128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18" t="52617" r="15762" b="2222"/>
          <a:stretch/>
        </p:blipFill>
        <p:spPr>
          <a:xfrm rot="16200000">
            <a:off x="4179932" y="5116651"/>
            <a:ext cx="327026" cy="1549401"/>
          </a:xfrm>
          <a:prstGeom prst="rect">
            <a:avLst/>
          </a:prstGeom>
        </p:spPr>
      </p:pic>
      <p:pic>
        <p:nvPicPr>
          <p:cNvPr id="130" name="図 12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77" t="52686" r="23703" b="2153"/>
          <a:stretch/>
        </p:blipFill>
        <p:spPr>
          <a:xfrm rot="16200000">
            <a:off x="7509029" y="127422"/>
            <a:ext cx="327026" cy="1549401"/>
          </a:xfrm>
          <a:prstGeom prst="rect">
            <a:avLst/>
          </a:prstGeom>
        </p:spPr>
      </p:pic>
      <p:pic>
        <p:nvPicPr>
          <p:cNvPr id="132" name="図 13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63" t="52525" r="31617" b="2314"/>
          <a:stretch/>
        </p:blipFill>
        <p:spPr>
          <a:xfrm rot="16200000">
            <a:off x="7509029" y="649534"/>
            <a:ext cx="327026" cy="1549401"/>
          </a:xfrm>
          <a:prstGeom prst="rect">
            <a:avLst/>
          </a:prstGeom>
        </p:spPr>
      </p:pic>
      <p:pic>
        <p:nvPicPr>
          <p:cNvPr id="135" name="図 13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89" t="52804" r="55691" b="2035"/>
          <a:stretch/>
        </p:blipFill>
        <p:spPr>
          <a:xfrm rot="16200000">
            <a:off x="7509032" y="2224181"/>
            <a:ext cx="327026" cy="1549401"/>
          </a:xfrm>
          <a:prstGeom prst="rect">
            <a:avLst/>
          </a:prstGeom>
        </p:spPr>
      </p:pic>
      <p:pic>
        <p:nvPicPr>
          <p:cNvPr id="139" name="図 138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9" t="52825" r="79641" b="2014"/>
          <a:stretch/>
        </p:blipFill>
        <p:spPr>
          <a:xfrm rot="16200000">
            <a:off x="7507677" y="3772054"/>
            <a:ext cx="327026" cy="1549401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3906" r="39767" b="50716"/>
          <a:stretch/>
        </p:blipFill>
        <p:spPr>
          <a:xfrm rot="16200000">
            <a:off x="4197054" y="1994406"/>
            <a:ext cx="325868" cy="1556012"/>
          </a:xfrm>
          <a:prstGeom prst="rect">
            <a:avLst/>
          </a:prstGeom>
        </p:spPr>
      </p:pic>
      <p:pic>
        <p:nvPicPr>
          <p:cNvPr id="82" name="図 8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04" t="3986" r="15776" b="50853"/>
          <a:stretch/>
        </p:blipFill>
        <p:spPr>
          <a:xfrm rot="16200000">
            <a:off x="4193166" y="431955"/>
            <a:ext cx="327026" cy="1549401"/>
          </a:xfrm>
          <a:prstGeom prst="rect">
            <a:avLst/>
          </a:prstGeom>
        </p:spPr>
      </p:pic>
      <p:pic>
        <p:nvPicPr>
          <p:cNvPr id="116" name="図 11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19" t="3893" r="23661" b="50946"/>
          <a:stretch/>
        </p:blipFill>
        <p:spPr>
          <a:xfrm rot="16200000">
            <a:off x="4193166" y="954065"/>
            <a:ext cx="327026" cy="1549401"/>
          </a:xfrm>
          <a:prstGeom prst="rect">
            <a:avLst/>
          </a:prstGeom>
        </p:spPr>
      </p:pic>
      <p:pic>
        <p:nvPicPr>
          <p:cNvPr id="120" name="図 11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21" t="3801" r="31659" b="51038"/>
          <a:stretch/>
        </p:blipFill>
        <p:spPr>
          <a:xfrm rot="16200000">
            <a:off x="4193166" y="1476177"/>
            <a:ext cx="327026" cy="1549401"/>
          </a:xfrm>
          <a:prstGeom prst="rect">
            <a:avLst/>
          </a:prstGeom>
        </p:spPr>
      </p:pic>
      <p:pic>
        <p:nvPicPr>
          <p:cNvPr id="122" name="図 12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72" t="3616" r="47708" b="51223"/>
          <a:stretch/>
        </p:blipFill>
        <p:spPr>
          <a:xfrm rot="16200000">
            <a:off x="4193166" y="2519242"/>
            <a:ext cx="327026" cy="1549401"/>
          </a:xfrm>
          <a:prstGeom prst="rect">
            <a:avLst/>
          </a:prstGeom>
        </p:spPr>
      </p:pic>
      <p:pic>
        <p:nvPicPr>
          <p:cNvPr id="126" name="図 12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9" t="3893" r="79641" b="50946"/>
          <a:stretch/>
        </p:blipFill>
        <p:spPr>
          <a:xfrm rot="16200000">
            <a:off x="4173862" y="4084525"/>
            <a:ext cx="327026" cy="1549401"/>
          </a:xfrm>
          <a:prstGeom prst="rect">
            <a:avLst/>
          </a:prstGeom>
        </p:spPr>
      </p:pic>
      <p:pic>
        <p:nvPicPr>
          <p:cNvPr id="214" name="図 213"/>
          <p:cNvPicPr>
            <a:picLocks noChangeAspect="1"/>
          </p:cNvPicPr>
          <p:nvPr/>
        </p:nvPicPr>
        <p:blipFill rotWithShape="1">
          <a:blip r:embed="rId10"/>
          <a:srcRect l="46501" t="52125" r="47419" b="2081"/>
          <a:stretch/>
        </p:blipFill>
        <p:spPr>
          <a:xfrm rot="16200000">
            <a:off x="7507302" y="2710250"/>
            <a:ext cx="350544" cy="1593298"/>
          </a:xfrm>
          <a:prstGeom prst="rect">
            <a:avLst/>
          </a:prstGeom>
        </p:spPr>
      </p:pic>
      <p:pic>
        <p:nvPicPr>
          <p:cNvPr id="215" name="図 214"/>
          <p:cNvPicPr>
            <a:picLocks noChangeAspect="1"/>
          </p:cNvPicPr>
          <p:nvPr/>
        </p:nvPicPr>
        <p:blipFill rotWithShape="1">
          <a:blip r:embed="rId10"/>
          <a:srcRect l="40034" t="52125" r="53886" b="2081"/>
          <a:stretch/>
        </p:blipFill>
        <p:spPr>
          <a:xfrm rot="16200000">
            <a:off x="7480762" y="3225452"/>
            <a:ext cx="350544" cy="1593298"/>
          </a:xfrm>
          <a:prstGeom prst="rect">
            <a:avLst/>
          </a:prstGeom>
        </p:spPr>
      </p:pic>
      <p:pic>
        <p:nvPicPr>
          <p:cNvPr id="216" name="図 215"/>
          <p:cNvPicPr>
            <a:picLocks noChangeAspect="1"/>
          </p:cNvPicPr>
          <p:nvPr/>
        </p:nvPicPr>
        <p:blipFill rotWithShape="1">
          <a:blip r:embed="rId10"/>
          <a:srcRect l="26946" t="52380" r="66974" b="1826"/>
          <a:stretch/>
        </p:blipFill>
        <p:spPr>
          <a:xfrm rot="16200000">
            <a:off x="7507302" y="4274307"/>
            <a:ext cx="350544" cy="1593298"/>
          </a:xfrm>
          <a:prstGeom prst="rect">
            <a:avLst/>
          </a:prstGeom>
        </p:spPr>
      </p:pic>
      <p:sp>
        <p:nvSpPr>
          <p:cNvPr id="101" name="角丸四角形 100"/>
          <p:cNvSpPr/>
          <p:nvPr/>
        </p:nvSpPr>
        <p:spPr>
          <a:xfrm>
            <a:off x="6904018" y="2806509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S2-15</a:t>
            </a:r>
          </a:p>
        </p:txBody>
      </p:sp>
      <p:pic>
        <p:nvPicPr>
          <p:cNvPr id="134" name="図 13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97" t="52687" r="47583" b="2152"/>
          <a:stretch/>
        </p:blipFill>
        <p:spPr>
          <a:xfrm rot="16200000">
            <a:off x="7509028" y="1665549"/>
            <a:ext cx="327026" cy="1549401"/>
          </a:xfrm>
          <a:prstGeom prst="rect">
            <a:avLst/>
          </a:prstGeom>
        </p:spPr>
      </p:pic>
      <p:sp>
        <p:nvSpPr>
          <p:cNvPr id="85" name="角丸四角形 84"/>
          <p:cNvSpPr/>
          <p:nvPr/>
        </p:nvSpPr>
        <p:spPr>
          <a:xfrm>
            <a:off x="3582562" y="1021321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</a:t>
            </a:r>
          </a:p>
        </p:txBody>
      </p:sp>
      <p:sp>
        <p:nvSpPr>
          <p:cNvPr id="86" name="角丸四角形 85"/>
          <p:cNvSpPr/>
          <p:nvPr/>
        </p:nvSpPr>
        <p:spPr>
          <a:xfrm>
            <a:off x="3582562" y="1543270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S2-2</a:t>
            </a:r>
          </a:p>
        </p:txBody>
      </p:sp>
      <p:sp>
        <p:nvSpPr>
          <p:cNvPr id="87" name="角丸四角形 86"/>
          <p:cNvSpPr/>
          <p:nvPr/>
        </p:nvSpPr>
        <p:spPr>
          <a:xfrm>
            <a:off x="3582562" y="2065216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S2-3</a:t>
            </a:r>
          </a:p>
        </p:txBody>
      </p:sp>
      <p:sp>
        <p:nvSpPr>
          <p:cNvPr id="88" name="角丸四角形 87"/>
          <p:cNvSpPr/>
          <p:nvPr/>
        </p:nvSpPr>
        <p:spPr>
          <a:xfrm>
            <a:off x="3582562" y="2587165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S2-4</a:t>
            </a:r>
          </a:p>
        </p:txBody>
      </p:sp>
      <p:sp>
        <p:nvSpPr>
          <p:cNvPr id="89" name="角丸四角形 88"/>
          <p:cNvSpPr/>
          <p:nvPr/>
        </p:nvSpPr>
        <p:spPr>
          <a:xfrm>
            <a:off x="3582562" y="3109113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S2-5</a:t>
            </a:r>
          </a:p>
        </p:txBody>
      </p:sp>
      <p:sp>
        <p:nvSpPr>
          <p:cNvPr id="92" name="角丸四角形 91"/>
          <p:cNvSpPr/>
          <p:nvPr/>
        </p:nvSpPr>
        <p:spPr>
          <a:xfrm>
            <a:off x="3582562" y="4674957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S2-8</a:t>
            </a:r>
          </a:p>
        </p:txBody>
      </p:sp>
      <p:sp>
        <p:nvSpPr>
          <p:cNvPr id="96" name="角丸四角形 95"/>
          <p:cNvSpPr/>
          <p:nvPr/>
        </p:nvSpPr>
        <p:spPr>
          <a:xfrm>
            <a:off x="3582562" y="5727839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S2-10</a:t>
            </a:r>
          </a:p>
        </p:txBody>
      </p:sp>
      <p:sp>
        <p:nvSpPr>
          <p:cNvPr id="97" name="角丸四角形 96"/>
          <p:cNvSpPr/>
          <p:nvPr/>
        </p:nvSpPr>
        <p:spPr>
          <a:xfrm>
            <a:off x="6904018" y="718717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S2-11</a:t>
            </a:r>
          </a:p>
        </p:txBody>
      </p:sp>
      <p:sp>
        <p:nvSpPr>
          <p:cNvPr id="98" name="角丸四角形 97"/>
          <p:cNvSpPr/>
          <p:nvPr/>
        </p:nvSpPr>
        <p:spPr>
          <a:xfrm>
            <a:off x="6904018" y="1240666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S2-12</a:t>
            </a:r>
          </a:p>
        </p:txBody>
      </p:sp>
      <p:sp>
        <p:nvSpPr>
          <p:cNvPr id="99" name="角丸四角形 98"/>
          <p:cNvSpPr/>
          <p:nvPr/>
        </p:nvSpPr>
        <p:spPr>
          <a:xfrm>
            <a:off x="6904018" y="1762612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S2-13</a:t>
            </a:r>
          </a:p>
        </p:txBody>
      </p:sp>
      <p:sp>
        <p:nvSpPr>
          <p:cNvPr id="100" name="角丸四角形 99"/>
          <p:cNvSpPr/>
          <p:nvPr/>
        </p:nvSpPr>
        <p:spPr>
          <a:xfrm>
            <a:off x="6904018" y="2284561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S2-14</a:t>
            </a:r>
          </a:p>
        </p:txBody>
      </p:sp>
      <p:sp>
        <p:nvSpPr>
          <p:cNvPr id="104" name="角丸四角形 103"/>
          <p:cNvSpPr/>
          <p:nvPr/>
        </p:nvSpPr>
        <p:spPr>
          <a:xfrm>
            <a:off x="6904018" y="3328458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S2-16</a:t>
            </a:r>
          </a:p>
        </p:txBody>
      </p:sp>
      <p:sp>
        <p:nvSpPr>
          <p:cNvPr id="105" name="角丸四角形 104"/>
          <p:cNvSpPr/>
          <p:nvPr/>
        </p:nvSpPr>
        <p:spPr>
          <a:xfrm>
            <a:off x="6904018" y="3850404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S2-17</a:t>
            </a:r>
          </a:p>
        </p:txBody>
      </p:sp>
      <p:sp>
        <p:nvSpPr>
          <p:cNvPr id="111" name="角丸四角形 110"/>
          <p:cNvSpPr/>
          <p:nvPr/>
        </p:nvSpPr>
        <p:spPr>
          <a:xfrm>
            <a:off x="6904018" y="4372353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S2-18</a:t>
            </a:r>
          </a:p>
        </p:txBody>
      </p:sp>
      <p:sp>
        <p:nvSpPr>
          <p:cNvPr id="112" name="角丸四角形 111"/>
          <p:cNvSpPr/>
          <p:nvPr/>
        </p:nvSpPr>
        <p:spPr>
          <a:xfrm>
            <a:off x="6904018" y="4894301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S2-19</a:t>
            </a:r>
          </a:p>
        </p:txBody>
      </p:sp>
      <p:pic>
        <p:nvPicPr>
          <p:cNvPr id="28" name="Picture 3" descr="竹内ロゴ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9" name="直線矢印コネクタ 108"/>
          <p:cNvCxnSpPr/>
          <p:nvPr/>
        </p:nvCxnSpPr>
        <p:spPr>
          <a:xfrm flipV="1">
            <a:off x="4274039" y="830334"/>
            <a:ext cx="0" cy="180000"/>
          </a:xfrm>
          <a:prstGeom prst="straightConnector1">
            <a:avLst/>
          </a:prstGeom>
          <a:ln w="381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角丸四角形 101"/>
          <p:cNvSpPr/>
          <p:nvPr/>
        </p:nvSpPr>
        <p:spPr>
          <a:xfrm>
            <a:off x="3582562" y="499373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S2-21</a:t>
            </a:r>
          </a:p>
        </p:txBody>
      </p:sp>
      <p:cxnSp>
        <p:nvCxnSpPr>
          <p:cNvPr id="57" name="直線矢印コネクタ 56"/>
          <p:cNvCxnSpPr/>
          <p:nvPr/>
        </p:nvCxnSpPr>
        <p:spPr>
          <a:xfrm>
            <a:off x="4432190" y="1351789"/>
            <a:ext cx="0" cy="180000"/>
          </a:xfrm>
          <a:prstGeom prst="straightConnector1">
            <a:avLst/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/>
          <p:cNvCxnSpPr/>
          <p:nvPr/>
        </p:nvCxnSpPr>
        <p:spPr>
          <a:xfrm>
            <a:off x="4432190" y="1873243"/>
            <a:ext cx="0" cy="180000"/>
          </a:xfrm>
          <a:prstGeom prst="straightConnector1">
            <a:avLst/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/>
          <p:cNvCxnSpPr/>
          <p:nvPr/>
        </p:nvCxnSpPr>
        <p:spPr>
          <a:xfrm>
            <a:off x="4432190" y="2394695"/>
            <a:ext cx="0" cy="180000"/>
          </a:xfrm>
          <a:prstGeom prst="straightConnector1">
            <a:avLst/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矢印コネクタ 59"/>
          <p:cNvCxnSpPr/>
          <p:nvPr/>
        </p:nvCxnSpPr>
        <p:spPr>
          <a:xfrm>
            <a:off x="4432190" y="2916149"/>
            <a:ext cx="0" cy="180000"/>
          </a:xfrm>
          <a:prstGeom prst="straightConnector1">
            <a:avLst/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/>
          <p:cNvCxnSpPr/>
          <p:nvPr/>
        </p:nvCxnSpPr>
        <p:spPr>
          <a:xfrm>
            <a:off x="4432190" y="3437604"/>
            <a:ext cx="0" cy="180000"/>
          </a:xfrm>
          <a:prstGeom prst="straightConnector1">
            <a:avLst/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/>
          <p:cNvCxnSpPr/>
          <p:nvPr/>
        </p:nvCxnSpPr>
        <p:spPr>
          <a:xfrm>
            <a:off x="4432190" y="3959058"/>
            <a:ext cx="0" cy="180000"/>
          </a:xfrm>
          <a:prstGeom prst="straightConnector1">
            <a:avLst/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/>
          <p:cNvCxnSpPr/>
          <p:nvPr/>
        </p:nvCxnSpPr>
        <p:spPr>
          <a:xfrm>
            <a:off x="4432190" y="4480512"/>
            <a:ext cx="0" cy="180000"/>
          </a:xfrm>
          <a:prstGeom prst="straightConnector1">
            <a:avLst/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/>
          <p:cNvCxnSpPr/>
          <p:nvPr/>
        </p:nvCxnSpPr>
        <p:spPr>
          <a:xfrm>
            <a:off x="4432190" y="5001966"/>
            <a:ext cx="0" cy="180000"/>
          </a:xfrm>
          <a:prstGeom prst="straightConnector1">
            <a:avLst/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/>
          <p:cNvCxnSpPr/>
          <p:nvPr/>
        </p:nvCxnSpPr>
        <p:spPr>
          <a:xfrm>
            <a:off x="4432190" y="5523421"/>
            <a:ext cx="0" cy="180000"/>
          </a:xfrm>
          <a:prstGeom prst="straightConnector1">
            <a:avLst/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矢印コネクタ 66"/>
          <p:cNvCxnSpPr/>
          <p:nvPr/>
        </p:nvCxnSpPr>
        <p:spPr>
          <a:xfrm flipV="1">
            <a:off x="4274039" y="1351789"/>
            <a:ext cx="0" cy="180000"/>
          </a:xfrm>
          <a:prstGeom prst="straightConnector1">
            <a:avLst/>
          </a:prstGeom>
          <a:ln w="381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/>
          <p:cNvCxnSpPr/>
          <p:nvPr/>
        </p:nvCxnSpPr>
        <p:spPr>
          <a:xfrm flipV="1">
            <a:off x="4274039" y="1873243"/>
            <a:ext cx="0" cy="180000"/>
          </a:xfrm>
          <a:prstGeom prst="straightConnector1">
            <a:avLst/>
          </a:prstGeom>
          <a:ln w="381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/>
          <p:cNvCxnSpPr/>
          <p:nvPr/>
        </p:nvCxnSpPr>
        <p:spPr>
          <a:xfrm flipV="1">
            <a:off x="4274039" y="2394695"/>
            <a:ext cx="0" cy="180000"/>
          </a:xfrm>
          <a:prstGeom prst="straightConnector1">
            <a:avLst/>
          </a:prstGeom>
          <a:ln w="381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/>
          <p:cNvCxnSpPr/>
          <p:nvPr/>
        </p:nvCxnSpPr>
        <p:spPr>
          <a:xfrm flipV="1">
            <a:off x="4274039" y="2916149"/>
            <a:ext cx="0" cy="180000"/>
          </a:xfrm>
          <a:prstGeom prst="straightConnector1">
            <a:avLst/>
          </a:prstGeom>
          <a:ln w="381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/>
          <p:cNvCxnSpPr/>
          <p:nvPr/>
        </p:nvCxnSpPr>
        <p:spPr>
          <a:xfrm flipV="1">
            <a:off x="4274039" y="3437604"/>
            <a:ext cx="0" cy="180000"/>
          </a:xfrm>
          <a:prstGeom prst="straightConnector1">
            <a:avLst/>
          </a:prstGeom>
          <a:ln w="381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/>
          <p:cNvCxnSpPr/>
          <p:nvPr/>
        </p:nvCxnSpPr>
        <p:spPr>
          <a:xfrm flipV="1">
            <a:off x="4274039" y="3959058"/>
            <a:ext cx="0" cy="180000"/>
          </a:xfrm>
          <a:prstGeom prst="straightConnector1">
            <a:avLst/>
          </a:prstGeom>
          <a:ln w="381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矢印コネクタ 72"/>
          <p:cNvCxnSpPr/>
          <p:nvPr/>
        </p:nvCxnSpPr>
        <p:spPr>
          <a:xfrm flipV="1">
            <a:off x="4274039" y="4480512"/>
            <a:ext cx="0" cy="180000"/>
          </a:xfrm>
          <a:prstGeom prst="straightConnector1">
            <a:avLst/>
          </a:prstGeom>
          <a:ln w="381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矢印コネクタ 73"/>
          <p:cNvCxnSpPr/>
          <p:nvPr/>
        </p:nvCxnSpPr>
        <p:spPr>
          <a:xfrm flipV="1">
            <a:off x="4274039" y="5001966"/>
            <a:ext cx="0" cy="180000"/>
          </a:xfrm>
          <a:prstGeom prst="straightConnector1">
            <a:avLst/>
          </a:prstGeom>
          <a:ln w="381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矢印コネクタ 75"/>
          <p:cNvCxnSpPr/>
          <p:nvPr/>
        </p:nvCxnSpPr>
        <p:spPr>
          <a:xfrm flipV="1">
            <a:off x="4274039" y="5523421"/>
            <a:ext cx="0" cy="180000"/>
          </a:xfrm>
          <a:prstGeom prst="straightConnector1">
            <a:avLst/>
          </a:prstGeom>
          <a:ln w="381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矢印コネクタ 78"/>
          <p:cNvCxnSpPr>
            <a:cxnSpLocks/>
          </p:cNvCxnSpPr>
          <p:nvPr/>
        </p:nvCxnSpPr>
        <p:spPr>
          <a:xfrm flipH="1">
            <a:off x="5205442" y="882899"/>
            <a:ext cx="1574118" cy="5499187"/>
          </a:xfrm>
          <a:prstGeom prst="straightConnector1">
            <a:avLst/>
          </a:prstGeom>
          <a:ln w="381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矢印コネクタ 106"/>
          <p:cNvCxnSpPr/>
          <p:nvPr/>
        </p:nvCxnSpPr>
        <p:spPr>
          <a:xfrm>
            <a:off x="7752555" y="1049185"/>
            <a:ext cx="0" cy="180000"/>
          </a:xfrm>
          <a:prstGeom prst="straightConnector1">
            <a:avLst/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矢印コネクタ 107"/>
          <p:cNvCxnSpPr/>
          <p:nvPr/>
        </p:nvCxnSpPr>
        <p:spPr>
          <a:xfrm>
            <a:off x="7752555" y="1570639"/>
            <a:ext cx="0" cy="180000"/>
          </a:xfrm>
          <a:prstGeom prst="straightConnector1">
            <a:avLst/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矢印コネクタ 109"/>
          <p:cNvCxnSpPr/>
          <p:nvPr/>
        </p:nvCxnSpPr>
        <p:spPr>
          <a:xfrm>
            <a:off x="7752555" y="2092091"/>
            <a:ext cx="0" cy="180000"/>
          </a:xfrm>
          <a:prstGeom prst="straightConnector1">
            <a:avLst/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矢印コネクタ 113"/>
          <p:cNvCxnSpPr/>
          <p:nvPr/>
        </p:nvCxnSpPr>
        <p:spPr>
          <a:xfrm>
            <a:off x="7752555" y="2613545"/>
            <a:ext cx="0" cy="180000"/>
          </a:xfrm>
          <a:prstGeom prst="straightConnector1">
            <a:avLst/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矢印コネクタ 116"/>
          <p:cNvCxnSpPr/>
          <p:nvPr/>
        </p:nvCxnSpPr>
        <p:spPr>
          <a:xfrm>
            <a:off x="7752555" y="3135000"/>
            <a:ext cx="0" cy="180000"/>
          </a:xfrm>
          <a:prstGeom prst="straightConnector1">
            <a:avLst/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矢印コネクタ 117"/>
          <p:cNvCxnSpPr/>
          <p:nvPr/>
        </p:nvCxnSpPr>
        <p:spPr>
          <a:xfrm>
            <a:off x="7752555" y="3656454"/>
            <a:ext cx="0" cy="180000"/>
          </a:xfrm>
          <a:prstGeom prst="straightConnector1">
            <a:avLst/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矢印コネクタ 120"/>
          <p:cNvCxnSpPr/>
          <p:nvPr/>
        </p:nvCxnSpPr>
        <p:spPr>
          <a:xfrm>
            <a:off x="7752555" y="4177908"/>
            <a:ext cx="0" cy="180000"/>
          </a:xfrm>
          <a:prstGeom prst="straightConnector1">
            <a:avLst/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矢印コネクタ 130"/>
          <p:cNvCxnSpPr/>
          <p:nvPr/>
        </p:nvCxnSpPr>
        <p:spPr>
          <a:xfrm>
            <a:off x="7752555" y="4699362"/>
            <a:ext cx="0" cy="180000"/>
          </a:xfrm>
          <a:prstGeom prst="straightConnector1">
            <a:avLst/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矢印コネクタ 132"/>
          <p:cNvCxnSpPr/>
          <p:nvPr/>
        </p:nvCxnSpPr>
        <p:spPr>
          <a:xfrm>
            <a:off x="7752555" y="5220817"/>
            <a:ext cx="0" cy="180000"/>
          </a:xfrm>
          <a:prstGeom prst="straightConnector1">
            <a:avLst/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矢印コネクタ 140"/>
          <p:cNvCxnSpPr/>
          <p:nvPr/>
        </p:nvCxnSpPr>
        <p:spPr>
          <a:xfrm flipV="1">
            <a:off x="7594404" y="1049185"/>
            <a:ext cx="0" cy="180000"/>
          </a:xfrm>
          <a:prstGeom prst="straightConnector1">
            <a:avLst/>
          </a:prstGeom>
          <a:ln w="381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矢印コネクタ 141"/>
          <p:cNvCxnSpPr/>
          <p:nvPr/>
        </p:nvCxnSpPr>
        <p:spPr>
          <a:xfrm flipV="1">
            <a:off x="7594404" y="1570639"/>
            <a:ext cx="0" cy="180000"/>
          </a:xfrm>
          <a:prstGeom prst="straightConnector1">
            <a:avLst/>
          </a:prstGeom>
          <a:ln w="381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矢印コネクタ 142"/>
          <p:cNvCxnSpPr/>
          <p:nvPr/>
        </p:nvCxnSpPr>
        <p:spPr>
          <a:xfrm flipV="1">
            <a:off x="7594404" y="2092091"/>
            <a:ext cx="0" cy="180000"/>
          </a:xfrm>
          <a:prstGeom prst="straightConnector1">
            <a:avLst/>
          </a:prstGeom>
          <a:ln w="381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矢印コネクタ 143"/>
          <p:cNvCxnSpPr/>
          <p:nvPr/>
        </p:nvCxnSpPr>
        <p:spPr>
          <a:xfrm flipV="1">
            <a:off x="7594404" y="2613545"/>
            <a:ext cx="0" cy="180000"/>
          </a:xfrm>
          <a:prstGeom prst="straightConnector1">
            <a:avLst/>
          </a:prstGeom>
          <a:ln w="381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矢印コネクタ 144"/>
          <p:cNvCxnSpPr/>
          <p:nvPr/>
        </p:nvCxnSpPr>
        <p:spPr>
          <a:xfrm flipV="1">
            <a:off x="7594404" y="3135000"/>
            <a:ext cx="0" cy="180000"/>
          </a:xfrm>
          <a:prstGeom prst="straightConnector1">
            <a:avLst/>
          </a:prstGeom>
          <a:ln w="381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矢印コネクタ 145"/>
          <p:cNvCxnSpPr/>
          <p:nvPr/>
        </p:nvCxnSpPr>
        <p:spPr>
          <a:xfrm flipV="1">
            <a:off x="7594404" y="3656454"/>
            <a:ext cx="0" cy="180000"/>
          </a:xfrm>
          <a:prstGeom prst="straightConnector1">
            <a:avLst/>
          </a:prstGeom>
          <a:ln w="381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矢印コネクタ 146"/>
          <p:cNvCxnSpPr/>
          <p:nvPr/>
        </p:nvCxnSpPr>
        <p:spPr>
          <a:xfrm flipV="1">
            <a:off x="7594404" y="4177908"/>
            <a:ext cx="0" cy="180000"/>
          </a:xfrm>
          <a:prstGeom prst="straightConnector1">
            <a:avLst/>
          </a:prstGeom>
          <a:ln w="381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矢印コネクタ 147"/>
          <p:cNvCxnSpPr/>
          <p:nvPr/>
        </p:nvCxnSpPr>
        <p:spPr>
          <a:xfrm flipV="1">
            <a:off x="7594404" y="4699362"/>
            <a:ext cx="0" cy="180000"/>
          </a:xfrm>
          <a:prstGeom prst="straightConnector1">
            <a:avLst/>
          </a:prstGeom>
          <a:ln w="381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矢印コネクタ 148"/>
          <p:cNvCxnSpPr/>
          <p:nvPr/>
        </p:nvCxnSpPr>
        <p:spPr>
          <a:xfrm flipV="1">
            <a:off x="7594404" y="5220817"/>
            <a:ext cx="0" cy="180000"/>
          </a:xfrm>
          <a:prstGeom prst="straightConnector1">
            <a:avLst/>
          </a:prstGeom>
          <a:ln w="381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 Box 435"/>
          <p:cNvSpPr txBox="1">
            <a:spLocks noChangeArrowheads="1"/>
          </p:cNvSpPr>
          <p:nvPr/>
        </p:nvSpPr>
        <p:spPr bwMode="auto">
          <a:xfrm>
            <a:off x="6687764" y="81836"/>
            <a:ext cx="2250524" cy="24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a14" a14:legacySpreadsheetColorIndex="65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xmlns:mc="http://schemas.openxmlformats.org/markup-compatibility/2006" val="000000" mc:Ignorable="a14" a14:legacySpreadsheetColorIndex="6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40" tIns="45721" rIns="91440" bIns="45721" anchor="t" upright="1">
            <a:norm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00"/>
              </a:lnSpc>
              <a:defRPr sz="1000"/>
            </a:pPr>
            <a:r>
              <a:rPr lang="ja-JP" altLang="en-US" sz="120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非表示の項目はスキップする</a:t>
            </a:r>
          </a:p>
        </p:txBody>
      </p:sp>
      <p:grpSp>
        <p:nvGrpSpPr>
          <p:cNvPr id="106" name="グループ化 105"/>
          <p:cNvGrpSpPr/>
          <p:nvPr/>
        </p:nvGrpSpPr>
        <p:grpSpPr>
          <a:xfrm>
            <a:off x="9486033" y="350432"/>
            <a:ext cx="2102193" cy="375542"/>
            <a:chOff x="10011594" y="66356"/>
            <a:chExt cx="2102193" cy="375542"/>
          </a:xfrm>
        </p:grpSpPr>
        <p:cxnSp>
          <p:nvCxnSpPr>
            <p:cNvPr id="113" name="直線矢印コネクタ 112"/>
            <p:cNvCxnSpPr/>
            <p:nvPr/>
          </p:nvCxnSpPr>
          <p:spPr>
            <a:xfrm>
              <a:off x="11774382" y="179959"/>
              <a:ext cx="339405" cy="0"/>
            </a:xfrm>
            <a:prstGeom prst="straightConnector1">
              <a:avLst/>
            </a:prstGeom>
            <a:ln w="28575">
              <a:solidFill>
                <a:srgbClr val="FF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線矢印コネクタ 114"/>
            <p:cNvCxnSpPr/>
            <p:nvPr/>
          </p:nvCxnSpPr>
          <p:spPr>
            <a:xfrm>
              <a:off x="11774382" y="332628"/>
              <a:ext cx="339405" cy="0"/>
            </a:xfrm>
            <a:prstGeom prst="straightConnector1">
              <a:avLst/>
            </a:prstGeom>
            <a:ln w="28575">
              <a:solidFill>
                <a:srgbClr val="66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 Box 106"/>
            <p:cNvSpPr txBox="1">
              <a:spLocks noChangeArrowheads="1"/>
            </p:cNvSpPr>
            <p:nvPr/>
          </p:nvSpPr>
          <p:spPr bwMode="auto">
            <a:xfrm>
              <a:off x="10011594" y="66356"/>
              <a:ext cx="1800115" cy="375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27433" tIns="18288" rIns="0" bIns="18288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000"/>
              </a:pP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CAN_[CO] 1Byte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 が 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1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増加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:</a:t>
              </a:r>
            </a:p>
            <a:p>
              <a:pPr>
                <a:defRPr sz="1000"/>
              </a:pP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CAN_[CO] 1Byte 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が 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1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減少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:</a:t>
              </a:r>
            </a:p>
          </p:txBody>
        </p:sp>
      </p:grpSp>
      <p:cxnSp>
        <p:nvCxnSpPr>
          <p:cNvPr id="136" name="直線矢印コネクタ 135"/>
          <p:cNvCxnSpPr>
            <a:cxnSpLocks/>
          </p:cNvCxnSpPr>
          <p:nvPr/>
        </p:nvCxnSpPr>
        <p:spPr>
          <a:xfrm flipH="1">
            <a:off x="5282113" y="948353"/>
            <a:ext cx="1557941" cy="5467636"/>
          </a:xfrm>
          <a:prstGeom prst="straightConnector1">
            <a:avLst/>
          </a:prstGeom>
          <a:ln w="38100">
            <a:solidFill>
              <a:srgbClr val="FF66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タイトル 1">
            <a:extLst>
              <a:ext uri="{FF2B5EF4-FFF2-40B4-BE49-F238E27FC236}">
                <a16:creationId xmlns:a16="http://schemas.microsoft.com/office/drawing/2014/main" id="{928DE1FD-805E-3023-F17A-10B46E3AD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7" y="42572"/>
            <a:ext cx="5418552" cy="710451"/>
          </a:xfrm>
        </p:spPr>
        <p:txBody>
          <a:bodyPr wrap="square">
            <a:spAutoFit/>
          </a:bodyPr>
          <a:lstStyle/>
          <a:p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オプション選択画面（縦</a:t>
            </a:r>
            <a:r>
              <a:rPr lang="en-US" altLang="ja-JP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</a:t>
            </a:r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ダイアル回転）</a:t>
            </a:r>
            <a:br>
              <a:rPr lang="en-US" altLang="ja-JP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カーソル遷移図</a:t>
            </a:r>
          </a:p>
        </p:txBody>
      </p:sp>
      <p:sp>
        <p:nvSpPr>
          <p:cNvPr id="14" name="角丸四角形 139">
            <a:extLst>
              <a:ext uri="{FF2B5EF4-FFF2-40B4-BE49-F238E27FC236}">
                <a16:creationId xmlns:a16="http://schemas.microsoft.com/office/drawing/2014/main" id="{A6BBBDEF-AB00-63F0-079E-10510D3D5BA5}"/>
              </a:ext>
            </a:extLst>
          </p:cNvPr>
          <p:cNvSpPr/>
          <p:nvPr/>
        </p:nvSpPr>
        <p:spPr>
          <a:xfrm>
            <a:off x="6896489" y="6487496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</a:t>
            </a:r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ACA7CD3E-16B0-6020-A6C9-FA3A5A2EAF7B}"/>
              </a:ext>
            </a:extLst>
          </p:cNvPr>
          <p:cNvCxnSpPr/>
          <p:nvPr/>
        </p:nvCxnSpPr>
        <p:spPr>
          <a:xfrm flipV="1">
            <a:off x="7594404" y="5766292"/>
            <a:ext cx="0" cy="180000"/>
          </a:xfrm>
          <a:prstGeom prst="straightConnector1">
            <a:avLst/>
          </a:prstGeom>
          <a:ln w="381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97EE09A9-ACE6-8771-809A-2FC5E7B7D2AF}"/>
              </a:ext>
            </a:extLst>
          </p:cNvPr>
          <p:cNvCxnSpPr/>
          <p:nvPr/>
        </p:nvCxnSpPr>
        <p:spPr>
          <a:xfrm>
            <a:off x="7756522" y="6297970"/>
            <a:ext cx="0" cy="180000"/>
          </a:xfrm>
          <a:prstGeom prst="straightConnector1">
            <a:avLst/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図 1">
            <a:extLst>
              <a:ext uri="{FF2B5EF4-FFF2-40B4-BE49-F238E27FC236}">
                <a16:creationId xmlns:a16="http://schemas.microsoft.com/office/drawing/2014/main" id="{944A6448-8551-620E-21CF-7F2E2DA3900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788"/>
          <a:stretch/>
        </p:blipFill>
        <p:spPr>
          <a:xfrm>
            <a:off x="3581976" y="6234521"/>
            <a:ext cx="1562972" cy="348108"/>
          </a:xfrm>
          <a:prstGeom prst="rect">
            <a:avLst/>
          </a:prstGeom>
        </p:spPr>
      </p:pic>
      <p:sp>
        <p:nvSpPr>
          <p:cNvPr id="3" name="角丸四角形 95">
            <a:extLst>
              <a:ext uri="{FF2B5EF4-FFF2-40B4-BE49-F238E27FC236}">
                <a16:creationId xmlns:a16="http://schemas.microsoft.com/office/drawing/2014/main" id="{CCE4BED9-CAED-8BD1-F9AF-B3D01AC739F6}"/>
              </a:ext>
            </a:extLst>
          </p:cNvPr>
          <p:cNvSpPr/>
          <p:nvPr/>
        </p:nvSpPr>
        <p:spPr>
          <a:xfrm>
            <a:off x="3592761" y="6244503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S2-22</a:t>
            </a: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1F09DF7F-1084-EEC7-0F4C-432760423203}"/>
              </a:ext>
            </a:extLst>
          </p:cNvPr>
          <p:cNvCxnSpPr/>
          <p:nvPr/>
        </p:nvCxnSpPr>
        <p:spPr>
          <a:xfrm>
            <a:off x="4432190" y="6048827"/>
            <a:ext cx="0" cy="180000"/>
          </a:xfrm>
          <a:prstGeom prst="straightConnector1">
            <a:avLst/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11A8C5A3-1E3E-7446-2895-626A4D138EF1}"/>
              </a:ext>
            </a:extLst>
          </p:cNvPr>
          <p:cNvCxnSpPr/>
          <p:nvPr/>
        </p:nvCxnSpPr>
        <p:spPr>
          <a:xfrm flipV="1">
            <a:off x="4274039" y="6048827"/>
            <a:ext cx="0" cy="180000"/>
          </a:xfrm>
          <a:prstGeom prst="straightConnector1">
            <a:avLst/>
          </a:prstGeom>
          <a:ln w="381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890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図 50">
            <a:extLst>
              <a:ext uri="{FF2B5EF4-FFF2-40B4-BE49-F238E27FC236}">
                <a16:creationId xmlns:a16="http://schemas.microsoft.com/office/drawing/2014/main" id="{213F4BB3-67CB-6426-C869-0A1DE2002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916" y="1611597"/>
            <a:ext cx="1584000" cy="341374"/>
          </a:xfrm>
          <a:prstGeom prst="rect">
            <a:avLst/>
          </a:prstGeom>
        </p:spPr>
      </p:pic>
      <p:sp>
        <p:nvSpPr>
          <p:cNvPr id="32" name="角丸四角形 31"/>
          <p:cNvSpPr/>
          <p:nvPr/>
        </p:nvSpPr>
        <p:spPr>
          <a:xfrm>
            <a:off x="4939504" y="1629461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S2-9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326C232-CDE0-0B76-376D-BC9AD7C38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058" y="3214754"/>
            <a:ext cx="1620000" cy="356890"/>
          </a:xfrm>
          <a:prstGeom prst="rect">
            <a:avLst/>
          </a:prstGeom>
        </p:spPr>
      </p:pic>
      <p:pic>
        <p:nvPicPr>
          <p:cNvPr id="92" name="図 9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5058" y="2675676"/>
            <a:ext cx="1620000" cy="343398"/>
          </a:xfrm>
          <a:prstGeom prst="rect">
            <a:avLst/>
          </a:prstGeom>
        </p:spPr>
      </p:pic>
      <p:pic>
        <p:nvPicPr>
          <p:cNvPr id="88" name="図 8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3630" y="5337421"/>
            <a:ext cx="1584000" cy="353120"/>
          </a:xfrm>
          <a:prstGeom prst="rect">
            <a:avLst/>
          </a:prstGeom>
        </p:spPr>
      </p:pic>
      <p:sp>
        <p:nvSpPr>
          <p:cNvPr id="30" name="角丸四角形 29"/>
          <p:cNvSpPr/>
          <p:nvPr/>
        </p:nvSpPr>
        <p:spPr>
          <a:xfrm>
            <a:off x="2337655" y="5329957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S2-7</a:t>
            </a:r>
          </a:p>
        </p:txBody>
      </p:sp>
      <p:pic>
        <p:nvPicPr>
          <p:cNvPr id="89" name="図 8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2932811" y="4200948"/>
            <a:ext cx="335293" cy="1548000"/>
          </a:xfrm>
          <a:prstGeom prst="rect">
            <a:avLst/>
          </a:prstGeom>
        </p:spPr>
      </p:pic>
      <p:sp>
        <p:nvSpPr>
          <p:cNvPr id="104" name="角丸四角形 103"/>
          <p:cNvSpPr/>
          <p:nvPr/>
        </p:nvSpPr>
        <p:spPr>
          <a:xfrm>
            <a:off x="2337655" y="4808011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S2-6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14" t="52795" r="39684" b="1827"/>
          <a:stretch/>
        </p:blipFill>
        <p:spPr>
          <a:xfrm rot="16200000">
            <a:off x="5546607" y="3141375"/>
            <a:ext cx="325868" cy="155601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18" t="52617" r="15762" b="2222"/>
          <a:stretch/>
        </p:blipFill>
        <p:spPr>
          <a:xfrm rot="16200000">
            <a:off x="5536874" y="1549207"/>
            <a:ext cx="327026" cy="154940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77" t="52686" r="23703" b="2153"/>
          <a:stretch/>
        </p:blipFill>
        <p:spPr>
          <a:xfrm rot="16200000">
            <a:off x="5542721" y="2101034"/>
            <a:ext cx="327026" cy="154940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63" t="52525" r="31617" b="2314"/>
          <a:stretch/>
        </p:blipFill>
        <p:spPr>
          <a:xfrm rot="16200000">
            <a:off x="5542721" y="2623146"/>
            <a:ext cx="327026" cy="154940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89" t="52804" r="55691" b="2035"/>
          <a:stretch/>
        </p:blipFill>
        <p:spPr>
          <a:xfrm rot="16200000">
            <a:off x="5542724" y="4197793"/>
            <a:ext cx="327026" cy="154940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9" t="52825" r="79641" b="2014"/>
          <a:stretch/>
        </p:blipFill>
        <p:spPr>
          <a:xfrm rot="16200000">
            <a:off x="8201948" y="1029163"/>
            <a:ext cx="327026" cy="1549401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3906" r="39767" b="50716"/>
          <a:stretch/>
        </p:blipFill>
        <p:spPr>
          <a:xfrm rot="16200000">
            <a:off x="2952147" y="3171355"/>
            <a:ext cx="325868" cy="1556012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04" t="3986" r="15776" b="50853"/>
          <a:stretch/>
        </p:blipFill>
        <p:spPr>
          <a:xfrm rot="16200000">
            <a:off x="2948259" y="1608904"/>
            <a:ext cx="327026" cy="1549401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19" t="3893" r="23661" b="50946"/>
          <a:stretch/>
        </p:blipFill>
        <p:spPr>
          <a:xfrm rot="16200000">
            <a:off x="2948259" y="2131014"/>
            <a:ext cx="327026" cy="1549401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21" t="3801" r="31659" b="51038"/>
          <a:stretch/>
        </p:blipFill>
        <p:spPr>
          <a:xfrm rot="16200000">
            <a:off x="2948259" y="2653126"/>
            <a:ext cx="327026" cy="1549401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72" t="3616" r="47708" b="51223"/>
          <a:stretch/>
        </p:blipFill>
        <p:spPr>
          <a:xfrm rot="16200000">
            <a:off x="2948259" y="3696191"/>
            <a:ext cx="327026" cy="1549401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9" t="3893" r="79641" b="50946"/>
          <a:stretch/>
        </p:blipFill>
        <p:spPr>
          <a:xfrm rot="16200000">
            <a:off x="5530804" y="517081"/>
            <a:ext cx="327026" cy="1549401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9"/>
          <a:srcRect l="46501" t="52125" r="47419" b="2081"/>
          <a:stretch/>
        </p:blipFill>
        <p:spPr>
          <a:xfrm rot="16200000">
            <a:off x="5532102" y="4697799"/>
            <a:ext cx="350544" cy="1593298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9"/>
          <a:srcRect l="40034" t="52125" r="53886" b="2081"/>
          <a:stretch/>
        </p:blipFill>
        <p:spPr>
          <a:xfrm rot="16200000">
            <a:off x="8175033" y="482561"/>
            <a:ext cx="350544" cy="1593298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9"/>
          <a:srcRect l="26946" t="52380" r="66974" b="1826"/>
          <a:stretch/>
        </p:blipFill>
        <p:spPr>
          <a:xfrm rot="16200000">
            <a:off x="8201573" y="1531416"/>
            <a:ext cx="350544" cy="1593298"/>
          </a:xfrm>
          <a:prstGeom prst="rect">
            <a:avLst/>
          </a:prstGeom>
        </p:spPr>
      </p:pic>
      <p:sp>
        <p:nvSpPr>
          <p:cNvPr id="23" name="角丸四角形 22"/>
          <p:cNvSpPr/>
          <p:nvPr/>
        </p:nvSpPr>
        <p:spPr>
          <a:xfrm>
            <a:off x="4937710" y="4780121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S2-15</a:t>
            </a:r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97" t="52687" r="47583" b="2152"/>
          <a:stretch/>
        </p:blipFill>
        <p:spPr>
          <a:xfrm rot="16200000">
            <a:off x="5542720" y="3639161"/>
            <a:ext cx="327026" cy="1549401"/>
          </a:xfrm>
          <a:prstGeom prst="rect">
            <a:avLst/>
          </a:prstGeom>
        </p:spPr>
      </p:pic>
      <p:sp>
        <p:nvSpPr>
          <p:cNvPr id="25" name="角丸四角形 24"/>
          <p:cNvSpPr/>
          <p:nvPr/>
        </p:nvSpPr>
        <p:spPr>
          <a:xfrm>
            <a:off x="2337655" y="2198270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</a:t>
            </a:r>
          </a:p>
        </p:txBody>
      </p:sp>
      <p:sp>
        <p:nvSpPr>
          <p:cNvPr id="26" name="角丸四角形 25"/>
          <p:cNvSpPr/>
          <p:nvPr/>
        </p:nvSpPr>
        <p:spPr>
          <a:xfrm>
            <a:off x="2337655" y="2720219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S2-2</a:t>
            </a:r>
          </a:p>
        </p:txBody>
      </p:sp>
      <p:sp>
        <p:nvSpPr>
          <p:cNvPr id="27" name="角丸四角形 26"/>
          <p:cNvSpPr/>
          <p:nvPr/>
        </p:nvSpPr>
        <p:spPr>
          <a:xfrm>
            <a:off x="2337655" y="3242165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S2-3</a:t>
            </a:r>
          </a:p>
        </p:txBody>
      </p:sp>
      <p:sp>
        <p:nvSpPr>
          <p:cNvPr id="28" name="角丸四角形 27"/>
          <p:cNvSpPr/>
          <p:nvPr/>
        </p:nvSpPr>
        <p:spPr>
          <a:xfrm>
            <a:off x="2337655" y="3764114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S2-4</a:t>
            </a:r>
          </a:p>
        </p:txBody>
      </p:sp>
      <p:sp>
        <p:nvSpPr>
          <p:cNvPr id="29" name="角丸四角形 28"/>
          <p:cNvSpPr/>
          <p:nvPr/>
        </p:nvSpPr>
        <p:spPr>
          <a:xfrm>
            <a:off x="2337655" y="4286062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S2-5</a:t>
            </a:r>
          </a:p>
        </p:txBody>
      </p:sp>
      <p:sp>
        <p:nvSpPr>
          <p:cNvPr id="31" name="角丸四角形 30"/>
          <p:cNvSpPr/>
          <p:nvPr/>
        </p:nvSpPr>
        <p:spPr>
          <a:xfrm>
            <a:off x="4939504" y="1107513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S2-8</a:t>
            </a:r>
          </a:p>
        </p:txBody>
      </p:sp>
      <p:sp>
        <p:nvSpPr>
          <p:cNvPr id="33" name="角丸四角形 32"/>
          <p:cNvSpPr/>
          <p:nvPr/>
        </p:nvSpPr>
        <p:spPr>
          <a:xfrm>
            <a:off x="4939504" y="2160395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S2-10</a:t>
            </a:r>
          </a:p>
        </p:txBody>
      </p:sp>
      <p:sp>
        <p:nvSpPr>
          <p:cNvPr id="34" name="角丸四角形 33"/>
          <p:cNvSpPr/>
          <p:nvPr/>
        </p:nvSpPr>
        <p:spPr>
          <a:xfrm>
            <a:off x="4937710" y="2692329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S2-11</a:t>
            </a:r>
          </a:p>
        </p:txBody>
      </p:sp>
      <p:sp>
        <p:nvSpPr>
          <p:cNvPr id="35" name="角丸四角形 34"/>
          <p:cNvSpPr/>
          <p:nvPr/>
        </p:nvSpPr>
        <p:spPr>
          <a:xfrm>
            <a:off x="4937710" y="3214278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S2-12</a:t>
            </a:r>
          </a:p>
        </p:txBody>
      </p:sp>
      <p:sp>
        <p:nvSpPr>
          <p:cNvPr id="36" name="角丸四角形 35"/>
          <p:cNvSpPr/>
          <p:nvPr/>
        </p:nvSpPr>
        <p:spPr>
          <a:xfrm>
            <a:off x="4937710" y="3736224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S2-13</a:t>
            </a:r>
          </a:p>
        </p:txBody>
      </p:sp>
      <p:sp>
        <p:nvSpPr>
          <p:cNvPr id="37" name="角丸四角形 36"/>
          <p:cNvSpPr/>
          <p:nvPr/>
        </p:nvSpPr>
        <p:spPr>
          <a:xfrm>
            <a:off x="4937710" y="4258173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S2-14</a:t>
            </a:r>
          </a:p>
        </p:txBody>
      </p:sp>
      <p:sp>
        <p:nvSpPr>
          <p:cNvPr id="38" name="角丸四角形 37"/>
          <p:cNvSpPr/>
          <p:nvPr/>
        </p:nvSpPr>
        <p:spPr>
          <a:xfrm>
            <a:off x="4928818" y="5316007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S2-16</a:t>
            </a:r>
          </a:p>
        </p:txBody>
      </p:sp>
      <p:sp>
        <p:nvSpPr>
          <p:cNvPr id="39" name="角丸四角形 38"/>
          <p:cNvSpPr/>
          <p:nvPr/>
        </p:nvSpPr>
        <p:spPr>
          <a:xfrm>
            <a:off x="7598289" y="1107513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S2-17</a:t>
            </a:r>
          </a:p>
        </p:txBody>
      </p:sp>
      <p:sp>
        <p:nvSpPr>
          <p:cNvPr id="40" name="角丸四角形 39"/>
          <p:cNvSpPr/>
          <p:nvPr/>
        </p:nvSpPr>
        <p:spPr>
          <a:xfrm>
            <a:off x="7598289" y="1629462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S2-18</a:t>
            </a:r>
          </a:p>
        </p:txBody>
      </p:sp>
      <p:sp>
        <p:nvSpPr>
          <p:cNvPr id="41" name="角丸四角形 40"/>
          <p:cNvSpPr/>
          <p:nvPr/>
        </p:nvSpPr>
        <p:spPr>
          <a:xfrm>
            <a:off x="7598289" y="2151410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S2-19</a:t>
            </a:r>
          </a:p>
        </p:txBody>
      </p:sp>
      <p:cxnSp>
        <p:nvCxnSpPr>
          <p:cNvPr id="42" name="直線矢印コネクタ 41"/>
          <p:cNvCxnSpPr/>
          <p:nvPr/>
        </p:nvCxnSpPr>
        <p:spPr>
          <a:xfrm flipV="1">
            <a:off x="3029132" y="2007283"/>
            <a:ext cx="0" cy="180000"/>
          </a:xfrm>
          <a:prstGeom prst="straightConnector1">
            <a:avLst/>
          </a:prstGeom>
          <a:ln w="381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>
            <a:off x="3187283" y="2528738"/>
            <a:ext cx="0" cy="180000"/>
          </a:xfrm>
          <a:prstGeom prst="straightConnector1">
            <a:avLst/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/>
          <p:cNvCxnSpPr/>
          <p:nvPr/>
        </p:nvCxnSpPr>
        <p:spPr>
          <a:xfrm>
            <a:off x="3187283" y="3050192"/>
            <a:ext cx="0" cy="180000"/>
          </a:xfrm>
          <a:prstGeom prst="straightConnector1">
            <a:avLst/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/>
          <p:cNvCxnSpPr/>
          <p:nvPr/>
        </p:nvCxnSpPr>
        <p:spPr>
          <a:xfrm>
            <a:off x="3187283" y="3571644"/>
            <a:ext cx="0" cy="180000"/>
          </a:xfrm>
          <a:prstGeom prst="straightConnector1">
            <a:avLst/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/>
          <p:cNvCxnSpPr/>
          <p:nvPr/>
        </p:nvCxnSpPr>
        <p:spPr>
          <a:xfrm>
            <a:off x="3187283" y="4093098"/>
            <a:ext cx="0" cy="180000"/>
          </a:xfrm>
          <a:prstGeom prst="straightConnector1">
            <a:avLst/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>
            <a:off x="3187283" y="4614553"/>
            <a:ext cx="0" cy="180000"/>
          </a:xfrm>
          <a:prstGeom prst="straightConnector1">
            <a:avLst/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>
            <a:off x="3187283" y="5136007"/>
            <a:ext cx="0" cy="180000"/>
          </a:xfrm>
          <a:prstGeom prst="straightConnector1">
            <a:avLst/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/>
          <p:cNvCxnSpPr/>
          <p:nvPr/>
        </p:nvCxnSpPr>
        <p:spPr>
          <a:xfrm>
            <a:off x="5789132" y="1434522"/>
            <a:ext cx="0" cy="180000"/>
          </a:xfrm>
          <a:prstGeom prst="straightConnector1">
            <a:avLst/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/>
          <p:cNvCxnSpPr/>
          <p:nvPr/>
        </p:nvCxnSpPr>
        <p:spPr>
          <a:xfrm>
            <a:off x="5789132" y="1955977"/>
            <a:ext cx="0" cy="180000"/>
          </a:xfrm>
          <a:prstGeom prst="straightConnector1">
            <a:avLst/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53"/>
          <p:cNvCxnSpPr/>
          <p:nvPr/>
        </p:nvCxnSpPr>
        <p:spPr>
          <a:xfrm flipV="1">
            <a:off x="3029132" y="2528738"/>
            <a:ext cx="0" cy="180000"/>
          </a:xfrm>
          <a:prstGeom prst="straightConnector1">
            <a:avLst/>
          </a:prstGeom>
          <a:ln w="381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/>
          <p:cNvCxnSpPr/>
          <p:nvPr/>
        </p:nvCxnSpPr>
        <p:spPr>
          <a:xfrm flipV="1">
            <a:off x="3029132" y="3050192"/>
            <a:ext cx="0" cy="180000"/>
          </a:xfrm>
          <a:prstGeom prst="straightConnector1">
            <a:avLst/>
          </a:prstGeom>
          <a:ln w="381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/>
          <p:nvPr/>
        </p:nvCxnSpPr>
        <p:spPr>
          <a:xfrm flipV="1">
            <a:off x="3029132" y="3571644"/>
            <a:ext cx="0" cy="180000"/>
          </a:xfrm>
          <a:prstGeom prst="straightConnector1">
            <a:avLst/>
          </a:prstGeom>
          <a:ln w="381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/>
          <p:cNvCxnSpPr/>
          <p:nvPr/>
        </p:nvCxnSpPr>
        <p:spPr>
          <a:xfrm flipV="1">
            <a:off x="3029132" y="4093098"/>
            <a:ext cx="0" cy="180000"/>
          </a:xfrm>
          <a:prstGeom prst="straightConnector1">
            <a:avLst/>
          </a:prstGeom>
          <a:ln w="381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/>
          <p:cNvCxnSpPr/>
          <p:nvPr/>
        </p:nvCxnSpPr>
        <p:spPr>
          <a:xfrm flipV="1">
            <a:off x="3029132" y="4614553"/>
            <a:ext cx="0" cy="180000"/>
          </a:xfrm>
          <a:prstGeom prst="straightConnector1">
            <a:avLst/>
          </a:prstGeom>
          <a:ln w="381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/>
          <p:cNvCxnSpPr/>
          <p:nvPr/>
        </p:nvCxnSpPr>
        <p:spPr>
          <a:xfrm flipV="1">
            <a:off x="3029132" y="5136007"/>
            <a:ext cx="0" cy="180000"/>
          </a:xfrm>
          <a:prstGeom prst="straightConnector1">
            <a:avLst/>
          </a:prstGeom>
          <a:ln w="381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/>
          <p:cNvCxnSpPr/>
          <p:nvPr/>
        </p:nvCxnSpPr>
        <p:spPr>
          <a:xfrm flipV="1">
            <a:off x="5630981" y="1434522"/>
            <a:ext cx="0" cy="180000"/>
          </a:xfrm>
          <a:prstGeom prst="straightConnector1">
            <a:avLst/>
          </a:prstGeom>
          <a:ln w="381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/>
          <p:cNvCxnSpPr/>
          <p:nvPr/>
        </p:nvCxnSpPr>
        <p:spPr>
          <a:xfrm flipV="1">
            <a:off x="5630981" y="1955977"/>
            <a:ext cx="0" cy="180000"/>
          </a:xfrm>
          <a:prstGeom prst="straightConnector1">
            <a:avLst/>
          </a:prstGeom>
          <a:ln w="381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/>
          <p:cNvCxnSpPr/>
          <p:nvPr/>
        </p:nvCxnSpPr>
        <p:spPr>
          <a:xfrm flipV="1">
            <a:off x="5628096" y="2501342"/>
            <a:ext cx="0" cy="180000"/>
          </a:xfrm>
          <a:prstGeom prst="straightConnector1">
            <a:avLst/>
          </a:prstGeom>
          <a:ln w="381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/>
          <p:cNvCxnSpPr/>
          <p:nvPr/>
        </p:nvCxnSpPr>
        <p:spPr>
          <a:xfrm>
            <a:off x="5786247" y="2501342"/>
            <a:ext cx="0" cy="180000"/>
          </a:xfrm>
          <a:prstGeom prst="straightConnector1">
            <a:avLst/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/>
          <p:cNvCxnSpPr/>
          <p:nvPr/>
        </p:nvCxnSpPr>
        <p:spPr>
          <a:xfrm>
            <a:off x="5786247" y="3022797"/>
            <a:ext cx="0" cy="180000"/>
          </a:xfrm>
          <a:prstGeom prst="straightConnector1">
            <a:avLst/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矢印コネクタ 65"/>
          <p:cNvCxnSpPr/>
          <p:nvPr/>
        </p:nvCxnSpPr>
        <p:spPr>
          <a:xfrm>
            <a:off x="5786247" y="3544251"/>
            <a:ext cx="0" cy="180000"/>
          </a:xfrm>
          <a:prstGeom prst="straightConnector1">
            <a:avLst/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矢印コネクタ 66"/>
          <p:cNvCxnSpPr/>
          <p:nvPr/>
        </p:nvCxnSpPr>
        <p:spPr>
          <a:xfrm>
            <a:off x="5786247" y="4065703"/>
            <a:ext cx="0" cy="180000"/>
          </a:xfrm>
          <a:prstGeom prst="straightConnector1">
            <a:avLst/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/>
          <p:cNvCxnSpPr/>
          <p:nvPr/>
        </p:nvCxnSpPr>
        <p:spPr>
          <a:xfrm>
            <a:off x="5786247" y="4587157"/>
            <a:ext cx="0" cy="180000"/>
          </a:xfrm>
          <a:prstGeom prst="straightConnector1">
            <a:avLst/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/>
          <p:cNvCxnSpPr/>
          <p:nvPr/>
        </p:nvCxnSpPr>
        <p:spPr>
          <a:xfrm>
            <a:off x="5786247" y="5108612"/>
            <a:ext cx="0" cy="180000"/>
          </a:xfrm>
          <a:prstGeom prst="straightConnector1">
            <a:avLst/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/>
          <p:cNvCxnSpPr/>
          <p:nvPr/>
        </p:nvCxnSpPr>
        <p:spPr>
          <a:xfrm>
            <a:off x="8446826" y="1435017"/>
            <a:ext cx="0" cy="180000"/>
          </a:xfrm>
          <a:prstGeom prst="straightConnector1">
            <a:avLst/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/>
          <p:cNvCxnSpPr/>
          <p:nvPr/>
        </p:nvCxnSpPr>
        <p:spPr>
          <a:xfrm>
            <a:off x="8446826" y="1956471"/>
            <a:ext cx="0" cy="180000"/>
          </a:xfrm>
          <a:prstGeom prst="straightConnector1">
            <a:avLst/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矢印コネクタ 73"/>
          <p:cNvCxnSpPr/>
          <p:nvPr/>
        </p:nvCxnSpPr>
        <p:spPr>
          <a:xfrm flipV="1">
            <a:off x="5628096" y="3022797"/>
            <a:ext cx="0" cy="180000"/>
          </a:xfrm>
          <a:prstGeom prst="straightConnector1">
            <a:avLst/>
          </a:prstGeom>
          <a:ln w="381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74"/>
          <p:cNvCxnSpPr/>
          <p:nvPr/>
        </p:nvCxnSpPr>
        <p:spPr>
          <a:xfrm flipV="1">
            <a:off x="5628096" y="3544251"/>
            <a:ext cx="0" cy="180000"/>
          </a:xfrm>
          <a:prstGeom prst="straightConnector1">
            <a:avLst/>
          </a:prstGeom>
          <a:ln w="381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矢印コネクタ 75"/>
          <p:cNvCxnSpPr/>
          <p:nvPr/>
        </p:nvCxnSpPr>
        <p:spPr>
          <a:xfrm flipV="1">
            <a:off x="5628096" y="4065703"/>
            <a:ext cx="0" cy="180000"/>
          </a:xfrm>
          <a:prstGeom prst="straightConnector1">
            <a:avLst/>
          </a:prstGeom>
          <a:ln w="381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矢印コネクタ 76"/>
          <p:cNvCxnSpPr/>
          <p:nvPr/>
        </p:nvCxnSpPr>
        <p:spPr>
          <a:xfrm flipV="1">
            <a:off x="5628096" y="4587157"/>
            <a:ext cx="0" cy="180000"/>
          </a:xfrm>
          <a:prstGeom prst="straightConnector1">
            <a:avLst/>
          </a:prstGeom>
          <a:ln w="381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矢印コネクタ 77"/>
          <p:cNvCxnSpPr/>
          <p:nvPr/>
        </p:nvCxnSpPr>
        <p:spPr>
          <a:xfrm flipV="1">
            <a:off x="5628096" y="5108612"/>
            <a:ext cx="0" cy="180000"/>
          </a:xfrm>
          <a:prstGeom prst="straightConnector1">
            <a:avLst/>
          </a:prstGeom>
          <a:ln w="381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矢印コネクタ 79"/>
          <p:cNvCxnSpPr/>
          <p:nvPr/>
        </p:nvCxnSpPr>
        <p:spPr>
          <a:xfrm flipV="1">
            <a:off x="8288675" y="1435017"/>
            <a:ext cx="0" cy="180000"/>
          </a:xfrm>
          <a:prstGeom prst="straightConnector1">
            <a:avLst/>
          </a:prstGeom>
          <a:ln w="381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矢印コネクタ 80"/>
          <p:cNvCxnSpPr/>
          <p:nvPr/>
        </p:nvCxnSpPr>
        <p:spPr>
          <a:xfrm flipV="1">
            <a:off x="8288675" y="1956471"/>
            <a:ext cx="0" cy="180000"/>
          </a:xfrm>
          <a:prstGeom prst="straightConnector1">
            <a:avLst/>
          </a:prstGeom>
          <a:ln w="381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角丸四角形 110"/>
          <p:cNvSpPr/>
          <p:nvPr/>
        </p:nvSpPr>
        <p:spPr>
          <a:xfrm>
            <a:off x="2323630" y="1647335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S2-22</a:t>
            </a:r>
          </a:p>
        </p:txBody>
      </p:sp>
      <p:sp>
        <p:nvSpPr>
          <p:cNvPr id="176" name="タイトル 1"/>
          <p:cNvSpPr>
            <a:spLocks noGrp="1"/>
          </p:cNvSpPr>
          <p:nvPr>
            <p:ph type="title"/>
          </p:nvPr>
        </p:nvSpPr>
        <p:spPr>
          <a:xfrm>
            <a:off x="271997" y="8267"/>
            <a:ext cx="5644665" cy="701987"/>
          </a:xfrm>
        </p:spPr>
        <p:txBody>
          <a:bodyPr wrap="square">
            <a:spAutoFit/>
          </a:bodyPr>
          <a:lstStyle/>
          <a:p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オプション選択画面（横</a:t>
            </a:r>
            <a:r>
              <a:rPr lang="en-US" altLang="ja-JP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</a:t>
            </a:r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ダイアル回転）</a:t>
            </a:r>
            <a:br>
              <a:rPr lang="en-US" altLang="ja-JP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カーソル遷移図</a:t>
            </a:r>
          </a:p>
        </p:txBody>
      </p:sp>
      <p:grpSp>
        <p:nvGrpSpPr>
          <p:cNvPr id="145" name="グループ化 144"/>
          <p:cNvGrpSpPr/>
          <p:nvPr/>
        </p:nvGrpSpPr>
        <p:grpSpPr>
          <a:xfrm>
            <a:off x="9486033" y="350432"/>
            <a:ext cx="2102193" cy="375542"/>
            <a:chOff x="10011594" y="66356"/>
            <a:chExt cx="2102193" cy="375542"/>
          </a:xfrm>
        </p:grpSpPr>
        <p:cxnSp>
          <p:nvCxnSpPr>
            <p:cNvPr id="146" name="直線矢印コネクタ 145"/>
            <p:cNvCxnSpPr/>
            <p:nvPr/>
          </p:nvCxnSpPr>
          <p:spPr>
            <a:xfrm>
              <a:off x="11774382" y="179959"/>
              <a:ext cx="339405" cy="0"/>
            </a:xfrm>
            <a:prstGeom prst="straightConnector1">
              <a:avLst/>
            </a:prstGeom>
            <a:ln w="28575">
              <a:solidFill>
                <a:srgbClr val="FF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矢印コネクタ 146"/>
            <p:cNvCxnSpPr/>
            <p:nvPr/>
          </p:nvCxnSpPr>
          <p:spPr>
            <a:xfrm>
              <a:off x="11774382" y="332628"/>
              <a:ext cx="339405" cy="0"/>
            </a:xfrm>
            <a:prstGeom prst="straightConnector1">
              <a:avLst/>
            </a:prstGeom>
            <a:ln w="28575">
              <a:solidFill>
                <a:srgbClr val="66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 Box 106"/>
            <p:cNvSpPr txBox="1">
              <a:spLocks noChangeArrowheads="1"/>
            </p:cNvSpPr>
            <p:nvPr/>
          </p:nvSpPr>
          <p:spPr bwMode="auto">
            <a:xfrm>
              <a:off x="10011594" y="66356"/>
              <a:ext cx="1800115" cy="375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27433" tIns="18288" rIns="0" bIns="18288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000"/>
              </a:pP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CAN_[CO] 1Byte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 が 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1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増加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:</a:t>
              </a:r>
            </a:p>
            <a:p>
              <a:pPr>
                <a:defRPr sz="1000"/>
              </a:pP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CAN_[CO] 1Byte 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が 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1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減少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:</a:t>
              </a:r>
            </a:p>
          </p:txBody>
        </p:sp>
      </p:grpSp>
      <p:cxnSp>
        <p:nvCxnSpPr>
          <p:cNvPr id="161" name="直線矢印コネクタ 160"/>
          <p:cNvCxnSpPr/>
          <p:nvPr/>
        </p:nvCxnSpPr>
        <p:spPr>
          <a:xfrm flipH="1">
            <a:off x="3885896" y="1431820"/>
            <a:ext cx="954273" cy="3846960"/>
          </a:xfrm>
          <a:prstGeom prst="straightConnector1">
            <a:avLst/>
          </a:prstGeom>
          <a:ln w="381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矢印コネクタ 163"/>
          <p:cNvCxnSpPr/>
          <p:nvPr/>
        </p:nvCxnSpPr>
        <p:spPr>
          <a:xfrm flipH="1">
            <a:off x="3963331" y="1471148"/>
            <a:ext cx="954273" cy="3846960"/>
          </a:xfrm>
          <a:prstGeom prst="straightConnector1">
            <a:avLst/>
          </a:prstGeom>
          <a:ln w="38100">
            <a:solidFill>
              <a:srgbClr val="FF66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矢印コネクタ 164"/>
          <p:cNvCxnSpPr/>
          <p:nvPr/>
        </p:nvCxnSpPr>
        <p:spPr>
          <a:xfrm flipH="1">
            <a:off x="6540477" y="1431820"/>
            <a:ext cx="954273" cy="3846960"/>
          </a:xfrm>
          <a:prstGeom prst="straightConnector1">
            <a:avLst/>
          </a:prstGeom>
          <a:ln w="381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線矢印コネクタ 165"/>
          <p:cNvCxnSpPr/>
          <p:nvPr/>
        </p:nvCxnSpPr>
        <p:spPr>
          <a:xfrm flipH="1">
            <a:off x="6617912" y="1471148"/>
            <a:ext cx="954273" cy="3846960"/>
          </a:xfrm>
          <a:prstGeom prst="straightConnector1">
            <a:avLst/>
          </a:prstGeom>
          <a:ln w="38100">
            <a:solidFill>
              <a:srgbClr val="FF66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角丸四角形 183"/>
          <p:cNvSpPr/>
          <p:nvPr/>
        </p:nvSpPr>
        <p:spPr>
          <a:xfrm>
            <a:off x="7598289" y="2681342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S2-20</a:t>
            </a:r>
          </a:p>
        </p:txBody>
      </p:sp>
      <p:cxnSp>
        <p:nvCxnSpPr>
          <p:cNvPr id="185" name="直線矢印コネクタ 184"/>
          <p:cNvCxnSpPr/>
          <p:nvPr/>
        </p:nvCxnSpPr>
        <p:spPr>
          <a:xfrm>
            <a:off x="8446826" y="3029333"/>
            <a:ext cx="0" cy="180000"/>
          </a:xfrm>
          <a:prstGeom prst="straightConnector1">
            <a:avLst/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/>
          <p:cNvCxnSpPr/>
          <p:nvPr/>
        </p:nvCxnSpPr>
        <p:spPr>
          <a:xfrm>
            <a:off x="8446826" y="2495676"/>
            <a:ext cx="0" cy="180000"/>
          </a:xfrm>
          <a:prstGeom prst="straightConnector1">
            <a:avLst/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/>
          <p:cNvCxnSpPr/>
          <p:nvPr/>
        </p:nvCxnSpPr>
        <p:spPr>
          <a:xfrm flipV="1">
            <a:off x="8288675" y="2495676"/>
            <a:ext cx="0" cy="180000"/>
          </a:xfrm>
          <a:prstGeom prst="straightConnector1">
            <a:avLst/>
          </a:prstGeom>
          <a:ln w="381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角丸四角形 97"/>
          <p:cNvSpPr/>
          <p:nvPr/>
        </p:nvSpPr>
        <p:spPr>
          <a:xfrm>
            <a:off x="7606144" y="3209333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S2-21</a:t>
            </a:r>
          </a:p>
        </p:txBody>
      </p:sp>
      <p:sp>
        <p:nvSpPr>
          <p:cNvPr id="3" name="角丸四角形 97">
            <a:extLst>
              <a:ext uri="{FF2B5EF4-FFF2-40B4-BE49-F238E27FC236}">
                <a16:creationId xmlns:a16="http://schemas.microsoft.com/office/drawing/2014/main" id="{1B820B1A-09AE-F26C-2204-C75105FF6754}"/>
              </a:ext>
            </a:extLst>
          </p:cNvPr>
          <p:cNvSpPr/>
          <p:nvPr/>
        </p:nvSpPr>
        <p:spPr>
          <a:xfrm>
            <a:off x="7611132" y="4304651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S2-1</a:t>
            </a: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59EDDD2B-3540-0E7D-D149-1E12670FA43F}"/>
              </a:ext>
            </a:extLst>
          </p:cNvPr>
          <p:cNvCxnSpPr/>
          <p:nvPr/>
        </p:nvCxnSpPr>
        <p:spPr>
          <a:xfrm flipV="1">
            <a:off x="8288675" y="3029333"/>
            <a:ext cx="0" cy="180000"/>
          </a:xfrm>
          <a:prstGeom prst="straightConnector1">
            <a:avLst/>
          </a:prstGeom>
          <a:ln w="381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F272E801-46A7-C41D-1366-1A09379DDBBD}"/>
              </a:ext>
            </a:extLst>
          </p:cNvPr>
          <p:cNvCxnSpPr/>
          <p:nvPr/>
        </p:nvCxnSpPr>
        <p:spPr>
          <a:xfrm>
            <a:off x="8446826" y="4120104"/>
            <a:ext cx="0" cy="180000"/>
          </a:xfrm>
          <a:prstGeom prst="straightConnector1">
            <a:avLst/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図 1">
            <a:extLst>
              <a:ext uri="{FF2B5EF4-FFF2-40B4-BE49-F238E27FC236}">
                <a16:creationId xmlns:a16="http://schemas.microsoft.com/office/drawing/2014/main" id="{1B1F6CAD-AB4A-62F1-3382-089F23D3DF9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788"/>
          <a:stretch/>
        </p:blipFill>
        <p:spPr>
          <a:xfrm>
            <a:off x="7610522" y="3764188"/>
            <a:ext cx="1562972" cy="348108"/>
          </a:xfrm>
          <a:prstGeom prst="rect">
            <a:avLst/>
          </a:prstGeom>
        </p:spPr>
      </p:pic>
      <p:sp>
        <p:nvSpPr>
          <p:cNvPr id="19" name="角丸四角形 95">
            <a:extLst>
              <a:ext uri="{FF2B5EF4-FFF2-40B4-BE49-F238E27FC236}">
                <a16:creationId xmlns:a16="http://schemas.microsoft.com/office/drawing/2014/main" id="{D36029F5-19CA-159D-55B2-3A70644FCC81}"/>
              </a:ext>
            </a:extLst>
          </p:cNvPr>
          <p:cNvSpPr/>
          <p:nvPr/>
        </p:nvSpPr>
        <p:spPr>
          <a:xfrm>
            <a:off x="7621307" y="3774170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S2-22</a:t>
            </a:r>
          </a:p>
        </p:txBody>
      </p: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4D96DDF8-9D5D-0C96-857B-B435F8F22791}"/>
              </a:ext>
            </a:extLst>
          </p:cNvPr>
          <p:cNvCxnSpPr/>
          <p:nvPr/>
        </p:nvCxnSpPr>
        <p:spPr>
          <a:xfrm>
            <a:off x="8460736" y="3578494"/>
            <a:ext cx="0" cy="180000"/>
          </a:xfrm>
          <a:prstGeom prst="straightConnector1">
            <a:avLst/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F23A23C8-34B8-C24E-2629-73637C5FFF7E}"/>
              </a:ext>
            </a:extLst>
          </p:cNvPr>
          <p:cNvCxnSpPr/>
          <p:nvPr/>
        </p:nvCxnSpPr>
        <p:spPr>
          <a:xfrm flipV="1">
            <a:off x="8302585" y="3578494"/>
            <a:ext cx="0" cy="180000"/>
          </a:xfrm>
          <a:prstGeom prst="straightConnector1">
            <a:avLst/>
          </a:prstGeom>
          <a:ln w="381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305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474207" y="1042260"/>
            <a:ext cx="610023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・入力画面、出力画面を表示しているとき、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CAN_[CLI2] 0Byte 0-3bit 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に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6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を送信し続ける</a:t>
            </a:r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・待機モード → 作業モードになった時、カメラ画面に遷移する</a:t>
            </a:r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・待機モードの時、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30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秒間操作が無くても表示中の入出力画面に留まる</a:t>
            </a:r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・作業モードの時、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30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秒間操作が無い場合はカメラ画面に遷移する</a:t>
            </a:r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・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CAN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信号を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5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秒間受信しなかった時、または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0xFF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を受信した場合は、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[N/A]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を表示する</a:t>
            </a:r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  <a:p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  <a:p>
            <a:r>
              <a:rPr lang="en-US" altLang="ja-JP" sz="1200" dirty="0">
                <a:solidFill>
                  <a:srgbClr val="FF0000"/>
                </a:solidFill>
                <a:latin typeface="+mn-ea"/>
                <a:cs typeface="メイリオ" panose="020B0604030504040204" pitchFamily="50" charset="-128"/>
              </a:rPr>
              <a:t>※</a:t>
            </a:r>
            <a:r>
              <a:rPr lang="ja-JP" altLang="en-US" sz="1200" dirty="0">
                <a:solidFill>
                  <a:srgbClr val="FF0000"/>
                </a:solidFill>
                <a:latin typeface="+mn-ea"/>
                <a:cs typeface="メイリオ" panose="020B0604030504040204" pitchFamily="50" charset="-128"/>
              </a:rPr>
              <a:t>タッチパネル操作</a:t>
            </a:r>
            <a:endParaRPr lang="en-US" altLang="ja-JP" sz="1200" dirty="0">
              <a:solidFill>
                <a:srgbClr val="FF0000"/>
              </a:solidFill>
              <a:latin typeface="+mn-ea"/>
              <a:cs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FF0000"/>
              </a:solidFill>
              <a:latin typeface="+mn-ea"/>
              <a:cs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FF0000"/>
              </a:solidFill>
              <a:latin typeface="+mn-ea"/>
              <a:cs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FF0000"/>
              </a:solidFill>
              <a:latin typeface="+mn-ea"/>
              <a:cs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FF0000"/>
              </a:solidFill>
              <a:latin typeface="+mn-ea"/>
              <a:cs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FF0000"/>
              </a:solidFill>
              <a:latin typeface="+mn-ea"/>
              <a:cs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FF0000"/>
              </a:solidFill>
              <a:latin typeface="+mn-ea"/>
              <a:cs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FF0000"/>
              </a:solidFill>
              <a:latin typeface="+mn-ea"/>
              <a:cs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FF0000"/>
              </a:solidFill>
              <a:latin typeface="+mn-ea"/>
              <a:cs typeface="メイリオ" panose="020B0604030504040204" pitchFamily="50" charset="-128"/>
            </a:endParaRPr>
          </a:p>
          <a:p>
            <a:r>
              <a:rPr lang="en-US" altLang="ja-JP" sz="1200" dirty="0">
                <a:solidFill>
                  <a:srgbClr val="FF0000"/>
                </a:solidFill>
                <a:latin typeface="+mn-ea"/>
                <a:cs typeface="メイリオ" panose="020B0604030504040204" pitchFamily="50" charset="-128"/>
              </a:rPr>
              <a:t>※</a:t>
            </a:r>
            <a:r>
              <a:rPr lang="ja-JP" altLang="en-US" sz="1200" dirty="0">
                <a:solidFill>
                  <a:srgbClr val="FF0000"/>
                </a:solidFill>
                <a:latin typeface="+mn-ea"/>
                <a:cs typeface="メイリオ" panose="020B0604030504040204" pitchFamily="50" charset="-128"/>
              </a:rPr>
              <a:t>ジョグダイアル操作</a:t>
            </a:r>
            <a:endParaRPr lang="en-US" altLang="ja-JP" sz="1200" dirty="0">
              <a:solidFill>
                <a:srgbClr val="FF0000"/>
              </a:solidFill>
              <a:latin typeface="+mn-ea"/>
              <a:cs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FF0000"/>
              </a:solidFill>
              <a:latin typeface="+mn-ea"/>
              <a:cs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FF0000"/>
              </a:solidFill>
              <a:latin typeface="+mn-ea"/>
              <a:cs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FF0000"/>
              </a:solidFill>
              <a:latin typeface="+mn-ea"/>
              <a:cs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FF0000"/>
              </a:solidFill>
              <a:latin typeface="+mn-ea"/>
              <a:cs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FF0000"/>
              </a:solidFill>
              <a:latin typeface="+mn-ea"/>
              <a:cs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FF0000"/>
              </a:solidFill>
              <a:latin typeface="+mn-ea"/>
              <a:cs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FF0000"/>
              </a:solidFill>
              <a:latin typeface="+mn-ea"/>
              <a:cs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FF0000"/>
              </a:solidFill>
              <a:latin typeface="+mn-ea"/>
              <a:cs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FF0000"/>
              </a:solidFill>
              <a:latin typeface="+mn-ea"/>
              <a:cs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FF0000"/>
              </a:solidFill>
              <a:latin typeface="+mn-ea"/>
              <a:cs typeface="メイリオ" panose="020B0604030504040204" pitchFamily="50" charset="-128"/>
            </a:endParaRPr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985290"/>
              </p:ext>
            </p:extLst>
          </p:nvPr>
        </p:nvGraphicFramePr>
        <p:xfrm>
          <a:off x="558607" y="2381230"/>
          <a:ext cx="5937812" cy="119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7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84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2644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ボタン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操作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条件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動作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64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D5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押して離す</a:t>
                      </a:r>
                      <a:endParaRPr lang="ja-JP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裏メニュー画面に遷移</a:t>
                      </a:r>
                      <a:endParaRPr lang="ja-JP" altLang="en-US" sz="11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64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D6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押して離す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待機モード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メイン画面に遷移</a:t>
                      </a:r>
                      <a:endParaRPr lang="ja-JP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38155116"/>
                  </a:ext>
                </a:extLst>
              </a:tr>
              <a:tr h="192644"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作業モード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カメラ画面に遷移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130110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D7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押して離す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赤矢印の方向で次のページに遷移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652039"/>
              </p:ext>
            </p:extLst>
          </p:nvPr>
        </p:nvGraphicFramePr>
        <p:xfrm>
          <a:off x="534792" y="4051641"/>
          <a:ext cx="5937812" cy="1677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7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53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84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ボタン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操作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条件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動作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SW4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押して離す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裏メニュー画面に遷移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決定ボタン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押して離す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赤矢印の方向で次のページに遷移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363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ジョグダイアル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右または下に操作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赤矢印の方向で次のページに遷移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ジョグダイアル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左または上に操作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青矢印の方向で次のページに遷移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ジョグダイアル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ダイアルを右に回転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赤矢印の方向で次のページに遷移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ジョグダイアル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ダイアルを左に回転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青矢印の方向で次のページに遷移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" name="タイトル 1"/>
          <p:cNvSpPr>
            <a:spLocks noGrp="1"/>
          </p:cNvSpPr>
          <p:nvPr>
            <p:ph type="title"/>
          </p:nvPr>
        </p:nvSpPr>
        <p:spPr>
          <a:xfrm>
            <a:off x="228600" y="295929"/>
            <a:ext cx="3985259" cy="397160"/>
          </a:xfrm>
        </p:spPr>
        <p:txBody>
          <a:bodyPr wrap="square">
            <a:spAutoFit/>
          </a:bodyPr>
          <a:lstStyle/>
          <a:p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入力画面、出力画面について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1E46CBF-B452-121E-9650-40A27B248E1A}"/>
              </a:ext>
            </a:extLst>
          </p:cNvPr>
          <p:cNvSpPr txBox="1"/>
          <p:nvPr/>
        </p:nvSpPr>
        <p:spPr>
          <a:xfrm>
            <a:off x="238730" y="1214045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Δ1</a:t>
            </a:r>
            <a:endParaRPr kumimoji="1" lang="ja-JP" altLang="en-US" sz="14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E9E7404-4BF4-7D6A-1965-F49E5D9E5E10}"/>
              </a:ext>
            </a:extLst>
          </p:cNvPr>
          <p:cNvSpPr txBox="1"/>
          <p:nvPr/>
        </p:nvSpPr>
        <p:spPr>
          <a:xfrm>
            <a:off x="238730" y="1582708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Δ1</a:t>
            </a:r>
            <a:endParaRPr kumimoji="1" lang="ja-JP" altLang="en-US" sz="1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51B513B-1487-ED87-07F2-C1B78A7A885B}"/>
              </a:ext>
            </a:extLst>
          </p:cNvPr>
          <p:cNvSpPr txBox="1"/>
          <p:nvPr/>
        </p:nvSpPr>
        <p:spPr>
          <a:xfrm>
            <a:off x="235511" y="1398377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Δ1</a:t>
            </a:r>
            <a:endParaRPr kumimoji="1" lang="ja-JP" altLang="en-US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DD712D3-E7EC-A683-DF9C-6266961465F4}"/>
              </a:ext>
            </a:extLst>
          </p:cNvPr>
          <p:cNvSpPr txBox="1"/>
          <p:nvPr/>
        </p:nvSpPr>
        <p:spPr>
          <a:xfrm>
            <a:off x="239726" y="2830953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Δ1</a:t>
            </a:r>
            <a:endParaRPr kumimoji="1" lang="ja-JP" altLang="en-US" sz="14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EE4A59B-DC7A-841A-CC48-563103314685}"/>
              </a:ext>
            </a:extLst>
          </p:cNvPr>
          <p:cNvSpPr txBox="1"/>
          <p:nvPr/>
        </p:nvSpPr>
        <p:spPr>
          <a:xfrm>
            <a:off x="234558" y="3064068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Δ1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96597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236815" y="945548"/>
            <a:ext cx="6100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rgbClr val="FF0000"/>
                </a:solidFill>
                <a:latin typeface="+mn-ea"/>
              </a:rPr>
              <a:t>※</a:t>
            </a:r>
            <a:r>
              <a:rPr lang="ja-JP" altLang="en-US" sz="1200" dirty="0">
                <a:solidFill>
                  <a:srgbClr val="FF0000"/>
                </a:solidFill>
                <a:latin typeface="+mn-ea"/>
              </a:rPr>
              <a:t>ページ送り順</a:t>
            </a:r>
          </a:p>
          <a:p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機種判別に応じて、下記の通りにページを送る</a:t>
            </a:r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</p:txBody>
      </p:sp>
      <p:sp>
        <p:nvSpPr>
          <p:cNvPr id="15" name="タイトル 1"/>
          <p:cNvSpPr>
            <a:spLocks noGrp="1"/>
          </p:cNvSpPr>
          <p:nvPr>
            <p:ph type="title"/>
          </p:nvPr>
        </p:nvSpPr>
        <p:spPr>
          <a:xfrm>
            <a:off x="228600" y="295929"/>
            <a:ext cx="5554980" cy="397160"/>
          </a:xfrm>
        </p:spPr>
        <p:txBody>
          <a:bodyPr wrap="square">
            <a:spAutoFit/>
          </a:bodyPr>
          <a:lstStyle/>
          <a:p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入力画面、出力画面のページ遷移について</a:t>
            </a:r>
          </a:p>
        </p:txBody>
      </p:sp>
      <p:grpSp>
        <p:nvGrpSpPr>
          <p:cNvPr id="31" name="グループ化 30"/>
          <p:cNvGrpSpPr/>
          <p:nvPr/>
        </p:nvGrpSpPr>
        <p:grpSpPr>
          <a:xfrm>
            <a:off x="236815" y="1425918"/>
            <a:ext cx="2477585" cy="4616648"/>
            <a:chOff x="236815" y="1425918"/>
            <a:chExt cx="2477585" cy="4616648"/>
          </a:xfrm>
        </p:grpSpPr>
        <p:sp>
          <p:nvSpPr>
            <p:cNvPr id="8" name="テキスト ボックス 7"/>
            <p:cNvSpPr txBox="1"/>
            <p:nvPr/>
          </p:nvSpPr>
          <p:spPr>
            <a:xfrm>
              <a:off x="236815" y="1425918"/>
              <a:ext cx="2477585" cy="461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>
                  <a:latin typeface="+mn-ea"/>
                </a:rPr>
                <a:t>A14IW</a:t>
              </a:r>
              <a:r>
                <a:rPr kumimoji="1" lang="ja-JP" altLang="en-US" sz="1400" dirty="0">
                  <a:latin typeface="+mn-ea"/>
                </a:rPr>
                <a:t>の</a:t>
              </a:r>
              <a:r>
                <a:rPr lang="ja-JP" altLang="en-US" sz="1400" dirty="0">
                  <a:latin typeface="+mn-ea"/>
                </a:rPr>
                <a:t>時</a:t>
              </a:r>
              <a:endParaRPr lang="en-US" altLang="ja-JP" sz="1400" dirty="0">
                <a:latin typeface="+mn-ea"/>
              </a:endParaRPr>
            </a:p>
            <a:p>
              <a:r>
                <a:rPr kumimoji="1" lang="en-US" altLang="ja-JP" sz="1400" dirty="0">
                  <a:latin typeface="+mn-ea"/>
                </a:rPr>
                <a:t>                    </a:t>
              </a:r>
              <a:endParaRPr kumimoji="1" lang="en-US" altLang="ja-JP" sz="1400" dirty="0">
                <a:solidFill>
                  <a:srgbClr val="00B0F0"/>
                </a:solidFill>
                <a:latin typeface="+mn-ea"/>
              </a:endParaRPr>
            </a:p>
            <a:p>
              <a:r>
                <a:rPr kumimoji="1" lang="ja-JP" altLang="en-US" sz="1400" dirty="0">
                  <a:latin typeface="+mn-ea"/>
                </a:rPr>
                <a:t>入力画面①</a:t>
              </a:r>
              <a:r>
                <a:rPr kumimoji="1" lang="en-US" altLang="ja-JP" sz="1400" dirty="0">
                  <a:latin typeface="+mn-ea"/>
                </a:rPr>
                <a:t>(A14IW)</a:t>
              </a:r>
              <a:r>
                <a:rPr kumimoji="1" lang="ja-JP" altLang="en-US" sz="1400" dirty="0">
                  <a:latin typeface="+mn-ea"/>
                </a:rPr>
                <a:t>　　　　</a:t>
              </a:r>
              <a:endParaRPr kumimoji="1" lang="en-US" altLang="ja-JP" sz="1400" dirty="0">
                <a:solidFill>
                  <a:srgbClr val="FF0000"/>
                </a:solidFill>
                <a:latin typeface="+mn-ea"/>
              </a:endParaRPr>
            </a:p>
            <a:p>
              <a:r>
                <a:rPr lang="ja-JP" altLang="en-US" sz="1400" dirty="0">
                  <a:latin typeface="+mn-ea"/>
                </a:rPr>
                <a:t>　　　</a:t>
              </a:r>
              <a:r>
                <a:rPr lang="ja-JP" altLang="en-US" sz="1400" dirty="0">
                  <a:solidFill>
                    <a:srgbClr val="00B0F0"/>
                  </a:solidFill>
                  <a:latin typeface="+mn-ea"/>
                </a:rPr>
                <a:t>↑</a:t>
              </a:r>
              <a:r>
                <a:rPr lang="ja-JP" altLang="en-US" sz="1400" dirty="0">
                  <a:solidFill>
                    <a:srgbClr val="FF0000"/>
                  </a:solidFill>
                  <a:latin typeface="+mn-ea"/>
                </a:rPr>
                <a:t>↓</a:t>
              </a:r>
              <a:endParaRPr lang="en-US" altLang="ja-JP" sz="1400" dirty="0">
                <a:solidFill>
                  <a:srgbClr val="FF0000"/>
                </a:solidFill>
                <a:latin typeface="+mn-ea"/>
              </a:endParaRPr>
            </a:p>
            <a:p>
              <a:r>
                <a:rPr kumimoji="1" lang="ja-JP" altLang="en-US" sz="1400" dirty="0">
                  <a:latin typeface="+mn-ea"/>
                </a:rPr>
                <a:t>入力画面②</a:t>
              </a:r>
              <a:r>
                <a:rPr lang="en-US" altLang="ja-JP" sz="1400" dirty="0">
                  <a:latin typeface="+mn-ea"/>
                </a:rPr>
                <a:t>(A14IW)</a:t>
              </a:r>
              <a:endParaRPr kumimoji="1" lang="en-US" altLang="ja-JP" sz="1400" dirty="0">
                <a:latin typeface="+mn-ea"/>
              </a:endParaRPr>
            </a:p>
            <a:p>
              <a:r>
                <a:rPr lang="ja-JP" altLang="en-US" sz="1400" dirty="0">
                  <a:latin typeface="+mn-ea"/>
                </a:rPr>
                <a:t>　　　</a:t>
              </a:r>
              <a:r>
                <a:rPr lang="ja-JP" altLang="en-US" sz="1400" dirty="0">
                  <a:solidFill>
                    <a:srgbClr val="00B0F0"/>
                  </a:solidFill>
                  <a:latin typeface="+mn-ea"/>
                </a:rPr>
                <a:t>↑</a:t>
              </a:r>
              <a:r>
                <a:rPr lang="ja-JP" altLang="en-US" sz="1400" dirty="0">
                  <a:solidFill>
                    <a:srgbClr val="FF0000"/>
                  </a:solidFill>
                  <a:latin typeface="+mn-ea"/>
                </a:rPr>
                <a:t>↓</a:t>
              </a:r>
              <a:endParaRPr lang="en-US" altLang="ja-JP" sz="1400" dirty="0">
                <a:solidFill>
                  <a:srgbClr val="FF0000"/>
                </a:solidFill>
                <a:latin typeface="+mn-ea"/>
              </a:endParaRPr>
            </a:p>
            <a:p>
              <a:r>
                <a:rPr kumimoji="1" lang="ja-JP" altLang="en-US" sz="1400" dirty="0">
                  <a:latin typeface="+mn-ea"/>
                </a:rPr>
                <a:t>入力画面③</a:t>
              </a:r>
              <a:r>
                <a:rPr lang="en-US" altLang="ja-JP" sz="1400" dirty="0">
                  <a:latin typeface="+mn-ea"/>
                </a:rPr>
                <a:t>(A14IW)</a:t>
              </a:r>
              <a:endParaRPr kumimoji="1" lang="en-US" altLang="ja-JP" sz="1400" dirty="0">
                <a:latin typeface="+mn-ea"/>
              </a:endParaRPr>
            </a:p>
            <a:p>
              <a:r>
                <a:rPr lang="ja-JP" altLang="en-US" sz="1400" dirty="0">
                  <a:latin typeface="+mn-ea"/>
                </a:rPr>
                <a:t>　　　</a:t>
              </a:r>
              <a:r>
                <a:rPr lang="ja-JP" altLang="en-US" sz="1400" dirty="0">
                  <a:solidFill>
                    <a:srgbClr val="00B0F0"/>
                  </a:solidFill>
                  <a:latin typeface="+mn-ea"/>
                </a:rPr>
                <a:t>↑</a:t>
              </a:r>
              <a:r>
                <a:rPr lang="ja-JP" altLang="en-US" sz="1400" dirty="0">
                  <a:solidFill>
                    <a:srgbClr val="FF0000"/>
                  </a:solidFill>
                  <a:latin typeface="+mn-ea"/>
                </a:rPr>
                <a:t>↓</a:t>
              </a:r>
              <a:endParaRPr lang="en-US" altLang="ja-JP" sz="1400" dirty="0">
                <a:solidFill>
                  <a:srgbClr val="FF0000"/>
                </a:solidFill>
                <a:latin typeface="+mn-ea"/>
              </a:endParaRPr>
            </a:p>
            <a:p>
              <a:r>
                <a:rPr kumimoji="1" lang="ja-JP" altLang="en-US" sz="1400" dirty="0">
                  <a:latin typeface="+mn-ea"/>
                </a:rPr>
                <a:t>入力画面④</a:t>
              </a:r>
              <a:r>
                <a:rPr lang="en-US" altLang="ja-JP" sz="1400" dirty="0">
                  <a:latin typeface="+mn-ea"/>
                </a:rPr>
                <a:t>(A14IW)</a:t>
              </a:r>
              <a:endParaRPr kumimoji="1" lang="en-US" altLang="ja-JP" sz="1400" dirty="0">
                <a:latin typeface="+mn-ea"/>
              </a:endParaRPr>
            </a:p>
            <a:p>
              <a:r>
                <a:rPr lang="ja-JP" altLang="en-US" sz="1400" dirty="0">
                  <a:latin typeface="+mn-ea"/>
                </a:rPr>
                <a:t>　　　</a:t>
              </a:r>
              <a:r>
                <a:rPr lang="ja-JP" altLang="en-US" sz="1400" dirty="0">
                  <a:solidFill>
                    <a:srgbClr val="00B0F0"/>
                  </a:solidFill>
                  <a:latin typeface="+mn-ea"/>
                </a:rPr>
                <a:t>↑</a:t>
              </a:r>
              <a:r>
                <a:rPr lang="ja-JP" altLang="en-US" sz="1400" dirty="0">
                  <a:solidFill>
                    <a:srgbClr val="FF0000"/>
                  </a:solidFill>
                  <a:latin typeface="+mn-ea"/>
                </a:rPr>
                <a:t>↓</a:t>
              </a:r>
              <a:r>
                <a:rPr lang="ja-JP" altLang="en-US" sz="1400" dirty="0">
                  <a:latin typeface="+mn-ea"/>
                </a:rPr>
                <a:t>　　　　　</a:t>
              </a:r>
              <a:r>
                <a:rPr lang="ja-JP" altLang="en-US" sz="1400" dirty="0">
                  <a:solidFill>
                    <a:srgbClr val="FF0000"/>
                  </a:solidFill>
                  <a:latin typeface="+mn-ea"/>
                </a:rPr>
                <a:t> </a:t>
              </a:r>
              <a:endParaRPr lang="en-US" altLang="ja-JP" sz="1400" dirty="0">
                <a:solidFill>
                  <a:srgbClr val="00B0F0"/>
                </a:solidFill>
                <a:latin typeface="+mn-ea"/>
              </a:endParaRPr>
            </a:p>
            <a:p>
              <a:r>
                <a:rPr kumimoji="1" lang="ja-JP" altLang="en-US" sz="1400" dirty="0">
                  <a:latin typeface="+mn-ea"/>
                </a:rPr>
                <a:t>入力画面⑤</a:t>
              </a:r>
              <a:r>
                <a:rPr lang="en-US" altLang="ja-JP" sz="1400" dirty="0">
                  <a:latin typeface="+mn-ea"/>
                </a:rPr>
                <a:t>(A14IW)</a:t>
              </a:r>
            </a:p>
            <a:p>
              <a:r>
                <a:rPr lang="ja-JP" altLang="en-US" sz="1400" dirty="0">
                  <a:latin typeface="+mn-ea"/>
                </a:rPr>
                <a:t>　　　</a:t>
              </a:r>
              <a:r>
                <a:rPr lang="ja-JP" altLang="en-US" sz="1400" dirty="0">
                  <a:solidFill>
                    <a:srgbClr val="00B0F0"/>
                  </a:solidFill>
                  <a:latin typeface="+mn-ea"/>
                </a:rPr>
                <a:t>↑</a:t>
              </a:r>
              <a:r>
                <a:rPr lang="ja-JP" altLang="en-US" sz="1400" dirty="0">
                  <a:solidFill>
                    <a:srgbClr val="FF0000"/>
                  </a:solidFill>
                  <a:latin typeface="+mn-ea"/>
                </a:rPr>
                <a:t>↓</a:t>
              </a:r>
              <a:endParaRPr lang="en-US" altLang="ja-JP" sz="1400" dirty="0">
                <a:solidFill>
                  <a:srgbClr val="FF0000"/>
                </a:solidFill>
                <a:latin typeface="+mn-ea"/>
              </a:endParaRPr>
            </a:p>
            <a:p>
              <a:r>
                <a:rPr lang="ja-JP" altLang="en-US" sz="1400" dirty="0">
                  <a:latin typeface="+mn-ea"/>
                </a:rPr>
                <a:t>入力画面⑥</a:t>
              </a:r>
              <a:r>
                <a:rPr lang="en-US" altLang="ja-JP" sz="1400" dirty="0">
                  <a:latin typeface="+mn-ea"/>
                </a:rPr>
                <a:t>(A14IW)</a:t>
              </a:r>
            </a:p>
            <a:p>
              <a:r>
                <a:rPr lang="ja-JP" altLang="en-US" sz="1400" dirty="0">
                  <a:latin typeface="+mn-ea"/>
                </a:rPr>
                <a:t>　　　</a:t>
              </a:r>
              <a:r>
                <a:rPr lang="ja-JP" altLang="en-US" sz="1400" dirty="0">
                  <a:solidFill>
                    <a:srgbClr val="00B0F0"/>
                  </a:solidFill>
                  <a:latin typeface="+mn-ea"/>
                </a:rPr>
                <a:t>↑</a:t>
              </a:r>
              <a:r>
                <a:rPr lang="ja-JP" altLang="en-US" sz="1400" dirty="0">
                  <a:solidFill>
                    <a:srgbClr val="FF0000"/>
                  </a:solidFill>
                  <a:latin typeface="+mn-ea"/>
                </a:rPr>
                <a:t>↓</a:t>
              </a:r>
              <a:endParaRPr lang="en-US" altLang="ja-JP" sz="1400" dirty="0">
                <a:latin typeface="+mn-ea"/>
              </a:endParaRPr>
            </a:p>
            <a:p>
              <a:r>
                <a:rPr lang="ja-JP" altLang="en-US" sz="1400" dirty="0">
                  <a:latin typeface="+mn-ea"/>
                </a:rPr>
                <a:t>出力画面①</a:t>
              </a:r>
              <a:r>
                <a:rPr lang="en-US" altLang="ja-JP" sz="1400" dirty="0">
                  <a:latin typeface="+mn-ea"/>
                </a:rPr>
                <a:t>(A14IW)</a:t>
              </a:r>
            </a:p>
            <a:p>
              <a:r>
                <a:rPr lang="ja-JP" altLang="en-US" sz="1400" dirty="0">
                  <a:latin typeface="+mn-ea"/>
                </a:rPr>
                <a:t>　　　</a:t>
              </a:r>
              <a:r>
                <a:rPr lang="ja-JP" altLang="en-US" sz="1400" dirty="0">
                  <a:solidFill>
                    <a:srgbClr val="00B0F0"/>
                  </a:solidFill>
                  <a:latin typeface="+mn-ea"/>
                </a:rPr>
                <a:t>↑</a:t>
              </a:r>
              <a:r>
                <a:rPr lang="ja-JP" altLang="en-US" sz="1400" dirty="0">
                  <a:solidFill>
                    <a:srgbClr val="FF0000"/>
                  </a:solidFill>
                  <a:latin typeface="+mn-ea"/>
                </a:rPr>
                <a:t>↓</a:t>
              </a:r>
              <a:endParaRPr lang="en-US" altLang="ja-JP" sz="1400" dirty="0">
                <a:latin typeface="+mn-ea"/>
              </a:endParaRPr>
            </a:p>
            <a:p>
              <a:r>
                <a:rPr lang="ja-JP" altLang="en-US" sz="1400" dirty="0">
                  <a:latin typeface="+mn-ea"/>
                </a:rPr>
                <a:t>出力画面②</a:t>
              </a:r>
              <a:r>
                <a:rPr lang="en-US" altLang="ja-JP" sz="1400" dirty="0">
                  <a:latin typeface="+mn-ea"/>
                </a:rPr>
                <a:t>(A14IW)</a:t>
              </a:r>
            </a:p>
            <a:p>
              <a:r>
                <a:rPr lang="ja-JP" altLang="en-US" sz="1400" dirty="0">
                  <a:latin typeface="+mn-ea"/>
                </a:rPr>
                <a:t>　　　</a:t>
              </a:r>
              <a:r>
                <a:rPr lang="ja-JP" altLang="en-US" sz="1400" dirty="0">
                  <a:solidFill>
                    <a:srgbClr val="00B0F0"/>
                  </a:solidFill>
                  <a:latin typeface="+mn-ea"/>
                </a:rPr>
                <a:t>↑</a:t>
              </a:r>
              <a:r>
                <a:rPr lang="ja-JP" altLang="en-US" sz="1400" dirty="0">
                  <a:solidFill>
                    <a:srgbClr val="FF0000"/>
                  </a:solidFill>
                  <a:latin typeface="+mn-ea"/>
                </a:rPr>
                <a:t>↓</a:t>
              </a:r>
              <a:endParaRPr lang="en-US" altLang="ja-JP" sz="1400" dirty="0">
                <a:latin typeface="+mn-ea"/>
              </a:endParaRPr>
            </a:p>
            <a:p>
              <a:r>
                <a:rPr lang="ja-JP" altLang="en-US" sz="1400" dirty="0">
                  <a:latin typeface="+mn-ea"/>
                </a:rPr>
                <a:t>出力画面③</a:t>
              </a:r>
              <a:r>
                <a:rPr lang="en-US" altLang="ja-JP" sz="1400" dirty="0">
                  <a:latin typeface="+mn-ea"/>
                </a:rPr>
                <a:t>(A14IW)</a:t>
              </a:r>
            </a:p>
            <a:p>
              <a:r>
                <a:rPr lang="ja-JP" altLang="en-US" sz="1400" dirty="0">
                  <a:latin typeface="+mn-ea"/>
                </a:rPr>
                <a:t>　　　</a:t>
              </a:r>
              <a:r>
                <a:rPr lang="ja-JP" altLang="en-US" sz="1400" dirty="0">
                  <a:solidFill>
                    <a:srgbClr val="00B0F0"/>
                  </a:solidFill>
                  <a:latin typeface="+mn-ea"/>
                </a:rPr>
                <a:t>↑</a:t>
              </a:r>
              <a:r>
                <a:rPr lang="ja-JP" altLang="en-US" sz="1400" dirty="0">
                  <a:solidFill>
                    <a:srgbClr val="FF0000"/>
                  </a:solidFill>
                  <a:latin typeface="+mn-ea"/>
                </a:rPr>
                <a:t>↓</a:t>
              </a:r>
              <a:endParaRPr lang="en-US" altLang="ja-JP" sz="1400" dirty="0">
                <a:latin typeface="+mn-ea"/>
              </a:endParaRPr>
            </a:p>
            <a:p>
              <a:r>
                <a:rPr lang="ja-JP" altLang="en-US" sz="1400" dirty="0">
                  <a:latin typeface="+mn-ea"/>
                </a:rPr>
                <a:t>出力画面④</a:t>
              </a:r>
              <a:r>
                <a:rPr lang="en-US" altLang="ja-JP" sz="1400" dirty="0">
                  <a:latin typeface="+mn-ea"/>
                </a:rPr>
                <a:t>(A14IW) </a:t>
              </a:r>
              <a:r>
                <a:rPr lang="ja-JP" altLang="en-US" sz="1400" dirty="0">
                  <a:latin typeface="+mn-ea"/>
                </a:rPr>
                <a:t>　</a:t>
              </a:r>
              <a:endParaRPr lang="en-US" altLang="ja-JP" sz="1400" dirty="0">
                <a:latin typeface="+mn-ea"/>
              </a:endParaRPr>
            </a:p>
          </p:txBody>
        </p:sp>
        <p:cxnSp>
          <p:nvCxnSpPr>
            <p:cNvPr id="13" name="直線矢印コネクタ 12"/>
            <p:cNvCxnSpPr/>
            <p:nvPr/>
          </p:nvCxnSpPr>
          <p:spPr>
            <a:xfrm>
              <a:off x="2031751" y="5817812"/>
              <a:ext cx="360000" cy="0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矢印コネクタ 13"/>
            <p:cNvCxnSpPr/>
            <p:nvPr/>
          </p:nvCxnSpPr>
          <p:spPr>
            <a:xfrm flipH="1">
              <a:off x="2031751" y="5910292"/>
              <a:ext cx="540000" cy="0"/>
            </a:xfrm>
            <a:prstGeom prst="straightConnector1">
              <a:avLst/>
            </a:prstGeom>
            <a:ln w="15875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/>
            <p:cNvCxnSpPr/>
            <p:nvPr/>
          </p:nvCxnSpPr>
          <p:spPr>
            <a:xfrm flipV="1">
              <a:off x="2392100" y="2073436"/>
              <a:ext cx="0" cy="3744376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矢印コネクタ 20"/>
            <p:cNvCxnSpPr/>
            <p:nvPr/>
          </p:nvCxnSpPr>
          <p:spPr>
            <a:xfrm flipH="1">
              <a:off x="2031751" y="2073436"/>
              <a:ext cx="360000" cy="0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矢印コネクタ 25"/>
            <p:cNvCxnSpPr/>
            <p:nvPr/>
          </p:nvCxnSpPr>
          <p:spPr>
            <a:xfrm flipV="1">
              <a:off x="2565400" y="1972708"/>
              <a:ext cx="0" cy="3937584"/>
            </a:xfrm>
            <a:prstGeom prst="straightConnector1">
              <a:avLst/>
            </a:prstGeom>
            <a:ln w="15875">
              <a:solidFill>
                <a:srgbClr val="00B0F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矢印コネクタ 27"/>
            <p:cNvCxnSpPr/>
            <p:nvPr/>
          </p:nvCxnSpPr>
          <p:spPr>
            <a:xfrm>
              <a:off x="2031751" y="1972708"/>
              <a:ext cx="540000" cy="0"/>
            </a:xfrm>
            <a:prstGeom prst="straightConnector1">
              <a:avLst/>
            </a:prstGeom>
            <a:ln w="15875">
              <a:solidFill>
                <a:srgbClr val="00B0F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グループ化 31"/>
          <p:cNvGrpSpPr/>
          <p:nvPr/>
        </p:nvGrpSpPr>
        <p:grpSpPr>
          <a:xfrm>
            <a:off x="2925400" y="1425918"/>
            <a:ext cx="2477585" cy="4616648"/>
            <a:chOff x="236815" y="1425918"/>
            <a:chExt cx="2477585" cy="4616648"/>
          </a:xfrm>
        </p:grpSpPr>
        <p:sp>
          <p:nvSpPr>
            <p:cNvPr id="33" name="テキスト ボックス 32"/>
            <p:cNvSpPr txBox="1"/>
            <p:nvPr/>
          </p:nvSpPr>
          <p:spPr>
            <a:xfrm>
              <a:off x="236815" y="1425918"/>
              <a:ext cx="2477585" cy="461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>
                  <a:latin typeface="+mn-ea"/>
                </a:rPr>
                <a:t>A13AW</a:t>
              </a:r>
              <a:r>
                <a:rPr kumimoji="1" lang="ja-JP" altLang="en-US" sz="1400" dirty="0">
                  <a:latin typeface="+mn-ea"/>
                </a:rPr>
                <a:t>の</a:t>
              </a:r>
              <a:r>
                <a:rPr lang="ja-JP" altLang="en-US" sz="1400" dirty="0">
                  <a:latin typeface="+mn-ea"/>
                </a:rPr>
                <a:t>時</a:t>
              </a:r>
              <a:endParaRPr lang="en-US" altLang="ja-JP" sz="1400" dirty="0">
                <a:latin typeface="+mn-ea"/>
              </a:endParaRPr>
            </a:p>
            <a:p>
              <a:r>
                <a:rPr kumimoji="1" lang="en-US" altLang="ja-JP" sz="1400" dirty="0">
                  <a:latin typeface="+mn-ea"/>
                </a:rPr>
                <a:t>                    </a:t>
              </a:r>
              <a:endParaRPr kumimoji="1" lang="en-US" altLang="ja-JP" sz="1400" dirty="0">
                <a:solidFill>
                  <a:srgbClr val="00B0F0"/>
                </a:solidFill>
                <a:latin typeface="+mn-ea"/>
              </a:endParaRPr>
            </a:p>
            <a:p>
              <a:r>
                <a:rPr kumimoji="1" lang="ja-JP" altLang="en-US" sz="1400" dirty="0">
                  <a:latin typeface="+mn-ea"/>
                </a:rPr>
                <a:t>入力画面①</a:t>
              </a:r>
              <a:r>
                <a:rPr kumimoji="1" lang="en-US" altLang="ja-JP" sz="1400" dirty="0">
                  <a:latin typeface="+mn-ea"/>
                </a:rPr>
                <a:t>(A13AW)</a:t>
              </a:r>
              <a:r>
                <a:rPr kumimoji="1" lang="ja-JP" altLang="en-US" sz="1400" dirty="0">
                  <a:latin typeface="+mn-ea"/>
                </a:rPr>
                <a:t>　　　　</a:t>
              </a:r>
              <a:endParaRPr kumimoji="1" lang="en-US" altLang="ja-JP" sz="1400" dirty="0">
                <a:solidFill>
                  <a:srgbClr val="FF0000"/>
                </a:solidFill>
                <a:latin typeface="+mn-ea"/>
              </a:endParaRPr>
            </a:p>
            <a:p>
              <a:r>
                <a:rPr lang="ja-JP" altLang="en-US" sz="1400" dirty="0">
                  <a:latin typeface="+mn-ea"/>
                </a:rPr>
                <a:t>　　　</a:t>
              </a:r>
              <a:r>
                <a:rPr lang="ja-JP" altLang="en-US" sz="1400" dirty="0">
                  <a:solidFill>
                    <a:srgbClr val="00B0F0"/>
                  </a:solidFill>
                  <a:latin typeface="+mn-ea"/>
                </a:rPr>
                <a:t>↑</a:t>
              </a:r>
              <a:r>
                <a:rPr lang="ja-JP" altLang="en-US" sz="1400" dirty="0">
                  <a:solidFill>
                    <a:srgbClr val="FF0000"/>
                  </a:solidFill>
                  <a:latin typeface="+mn-ea"/>
                </a:rPr>
                <a:t>↓</a:t>
              </a:r>
              <a:endParaRPr lang="en-US" altLang="ja-JP" sz="1400" dirty="0">
                <a:solidFill>
                  <a:srgbClr val="FF0000"/>
                </a:solidFill>
                <a:latin typeface="+mn-ea"/>
              </a:endParaRPr>
            </a:p>
            <a:p>
              <a:r>
                <a:rPr kumimoji="1" lang="ja-JP" altLang="en-US" sz="1400" dirty="0">
                  <a:latin typeface="+mn-ea"/>
                </a:rPr>
                <a:t>入力画面②</a:t>
              </a:r>
              <a:r>
                <a:rPr lang="en-US" altLang="ja-JP" sz="1400" dirty="0">
                  <a:latin typeface="+mn-ea"/>
                </a:rPr>
                <a:t>(A13AW)</a:t>
              </a:r>
              <a:endParaRPr kumimoji="1" lang="en-US" altLang="ja-JP" sz="1400" dirty="0">
                <a:latin typeface="+mn-ea"/>
              </a:endParaRPr>
            </a:p>
            <a:p>
              <a:r>
                <a:rPr lang="ja-JP" altLang="en-US" sz="1400" dirty="0">
                  <a:latin typeface="+mn-ea"/>
                </a:rPr>
                <a:t>　　　</a:t>
              </a:r>
              <a:r>
                <a:rPr lang="ja-JP" altLang="en-US" sz="1400" dirty="0">
                  <a:solidFill>
                    <a:srgbClr val="00B0F0"/>
                  </a:solidFill>
                  <a:latin typeface="+mn-ea"/>
                </a:rPr>
                <a:t>↑</a:t>
              </a:r>
              <a:r>
                <a:rPr lang="ja-JP" altLang="en-US" sz="1400" dirty="0">
                  <a:solidFill>
                    <a:srgbClr val="FF0000"/>
                  </a:solidFill>
                  <a:latin typeface="+mn-ea"/>
                </a:rPr>
                <a:t>↓</a:t>
              </a:r>
              <a:endParaRPr lang="en-US" altLang="ja-JP" sz="1400" dirty="0">
                <a:solidFill>
                  <a:srgbClr val="FF0000"/>
                </a:solidFill>
                <a:latin typeface="+mn-ea"/>
              </a:endParaRPr>
            </a:p>
            <a:p>
              <a:r>
                <a:rPr kumimoji="1" lang="ja-JP" altLang="en-US" sz="1400" dirty="0">
                  <a:latin typeface="+mn-ea"/>
                </a:rPr>
                <a:t>入力画面③</a:t>
              </a:r>
              <a:r>
                <a:rPr lang="en-US" altLang="ja-JP" sz="1400" dirty="0">
                  <a:latin typeface="+mn-ea"/>
                </a:rPr>
                <a:t>(A13AW)</a:t>
              </a:r>
              <a:endParaRPr kumimoji="1" lang="en-US" altLang="ja-JP" sz="1400" dirty="0">
                <a:latin typeface="+mn-ea"/>
              </a:endParaRPr>
            </a:p>
            <a:p>
              <a:r>
                <a:rPr lang="ja-JP" altLang="en-US" sz="1400" dirty="0">
                  <a:latin typeface="+mn-ea"/>
                </a:rPr>
                <a:t>　　　</a:t>
              </a:r>
              <a:r>
                <a:rPr lang="ja-JP" altLang="en-US" sz="1400" dirty="0">
                  <a:solidFill>
                    <a:srgbClr val="00B0F0"/>
                  </a:solidFill>
                  <a:latin typeface="+mn-ea"/>
                </a:rPr>
                <a:t>↑</a:t>
              </a:r>
              <a:r>
                <a:rPr lang="ja-JP" altLang="en-US" sz="1400" dirty="0">
                  <a:solidFill>
                    <a:srgbClr val="FF0000"/>
                  </a:solidFill>
                  <a:latin typeface="+mn-ea"/>
                </a:rPr>
                <a:t>↓</a:t>
              </a:r>
              <a:endParaRPr lang="en-US" altLang="ja-JP" sz="1400" dirty="0">
                <a:solidFill>
                  <a:srgbClr val="FF0000"/>
                </a:solidFill>
                <a:latin typeface="+mn-ea"/>
              </a:endParaRPr>
            </a:p>
            <a:p>
              <a:r>
                <a:rPr kumimoji="1" lang="ja-JP" altLang="en-US" sz="1400" dirty="0">
                  <a:latin typeface="+mn-ea"/>
                </a:rPr>
                <a:t>入力画面④</a:t>
              </a:r>
              <a:r>
                <a:rPr lang="en-US" altLang="ja-JP" sz="1400" dirty="0">
                  <a:latin typeface="+mn-ea"/>
                </a:rPr>
                <a:t>(A13AW)</a:t>
              </a:r>
              <a:endParaRPr kumimoji="1" lang="en-US" altLang="ja-JP" sz="1400" dirty="0">
                <a:latin typeface="+mn-ea"/>
              </a:endParaRPr>
            </a:p>
            <a:p>
              <a:r>
                <a:rPr lang="ja-JP" altLang="en-US" sz="1400" dirty="0">
                  <a:latin typeface="+mn-ea"/>
                </a:rPr>
                <a:t>　　　</a:t>
              </a:r>
              <a:r>
                <a:rPr lang="ja-JP" altLang="en-US" sz="1400" dirty="0">
                  <a:solidFill>
                    <a:srgbClr val="00B0F0"/>
                  </a:solidFill>
                  <a:latin typeface="+mn-ea"/>
                </a:rPr>
                <a:t>↑</a:t>
              </a:r>
              <a:r>
                <a:rPr lang="ja-JP" altLang="en-US" sz="1400" dirty="0">
                  <a:solidFill>
                    <a:srgbClr val="FF0000"/>
                  </a:solidFill>
                  <a:latin typeface="+mn-ea"/>
                </a:rPr>
                <a:t>↓</a:t>
              </a:r>
              <a:r>
                <a:rPr lang="ja-JP" altLang="en-US" sz="1400" dirty="0">
                  <a:latin typeface="+mn-ea"/>
                </a:rPr>
                <a:t>　　　　　</a:t>
              </a:r>
              <a:r>
                <a:rPr lang="ja-JP" altLang="en-US" sz="1400" dirty="0">
                  <a:solidFill>
                    <a:srgbClr val="FF0000"/>
                  </a:solidFill>
                  <a:latin typeface="+mn-ea"/>
                </a:rPr>
                <a:t> </a:t>
              </a:r>
              <a:endParaRPr lang="en-US" altLang="ja-JP" sz="1400" dirty="0">
                <a:solidFill>
                  <a:srgbClr val="00B0F0"/>
                </a:solidFill>
                <a:latin typeface="+mn-ea"/>
              </a:endParaRPr>
            </a:p>
            <a:p>
              <a:r>
                <a:rPr kumimoji="1" lang="ja-JP" altLang="en-US" sz="1400" dirty="0">
                  <a:latin typeface="+mn-ea"/>
                </a:rPr>
                <a:t>入力画面⑤</a:t>
              </a:r>
              <a:r>
                <a:rPr lang="en-US" altLang="ja-JP" sz="1400" dirty="0">
                  <a:latin typeface="+mn-ea"/>
                </a:rPr>
                <a:t>(A13AW)</a:t>
              </a:r>
            </a:p>
            <a:p>
              <a:r>
                <a:rPr lang="ja-JP" altLang="en-US" sz="1400" dirty="0">
                  <a:latin typeface="+mn-ea"/>
                </a:rPr>
                <a:t>　　　</a:t>
              </a:r>
              <a:r>
                <a:rPr lang="ja-JP" altLang="en-US" sz="1400" dirty="0">
                  <a:solidFill>
                    <a:srgbClr val="00B0F0"/>
                  </a:solidFill>
                  <a:latin typeface="+mn-ea"/>
                </a:rPr>
                <a:t>↑</a:t>
              </a:r>
              <a:r>
                <a:rPr lang="ja-JP" altLang="en-US" sz="1400" dirty="0">
                  <a:solidFill>
                    <a:srgbClr val="FF0000"/>
                  </a:solidFill>
                  <a:latin typeface="+mn-ea"/>
                </a:rPr>
                <a:t>↓</a:t>
              </a:r>
              <a:endParaRPr lang="en-US" altLang="ja-JP" sz="1400" dirty="0">
                <a:solidFill>
                  <a:srgbClr val="FF0000"/>
                </a:solidFill>
                <a:latin typeface="+mn-ea"/>
              </a:endParaRPr>
            </a:p>
            <a:p>
              <a:r>
                <a:rPr lang="ja-JP" altLang="en-US" sz="1400" dirty="0">
                  <a:latin typeface="+mn-ea"/>
                </a:rPr>
                <a:t>入力画面⑥</a:t>
              </a:r>
              <a:r>
                <a:rPr lang="en-US" altLang="ja-JP" sz="1400" dirty="0">
                  <a:latin typeface="+mn-ea"/>
                </a:rPr>
                <a:t>(A13AW)</a:t>
              </a:r>
            </a:p>
            <a:p>
              <a:r>
                <a:rPr lang="ja-JP" altLang="en-US" sz="1400" dirty="0">
                  <a:latin typeface="+mn-ea"/>
                </a:rPr>
                <a:t>　　　</a:t>
              </a:r>
              <a:r>
                <a:rPr lang="ja-JP" altLang="en-US" sz="1400" dirty="0">
                  <a:solidFill>
                    <a:srgbClr val="00B0F0"/>
                  </a:solidFill>
                  <a:latin typeface="+mn-ea"/>
                </a:rPr>
                <a:t>↑</a:t>
              </a:r>
              <a:r>
                <a:rPr lang="ja-JP" altLang="en-US" sz="1400" dirty="0">
                  <a:solidFill>
                    <a:srgbClr val="FF0000"/>
                  </a:solidFill>
                  <a:latin typeface="+mn-ea"/>
                </a:rPr>
                <a:t>↓</a:t>
              </a:r>
              <a:endParaRPr lang="en-US" altLang="ja-JP" sz="1400" dirty="0">
                <a:latin typeface="+mn-ea"/>
              </a:endParaRPr>
            </a:p>
            <a:p>
              <a:r>
                <a:rPr lang="ja-JP" altLang="en-US" sz="1400" dirty="0">
                  <a:latin typeface="+mn-ea"/>
                </a:rPr>
                <a:t>出力画面①</a:t>
              </a:r>
              <a:r>
                <a:rPr lang="en-US" altLang="ja-JP" sz="1400" dirty="0">
                  <a:latin typeface="+mn-ea"/>
                </a:rPr>
                <a:t>(A13AW)</a:t>
              </a:r>
            </a:p>
            <a:p>
              <a:r>
                <a:rPr lang="ja-JP" altLang="en-US" sz="1400" dirty="0">
                  <a:latin typeface="+mn-ea"/>
                </a:rPr>
                <a:t>　　　</a:t>
              </a:r>
              <a:r>
                <a:rPr lang="ja-JP" altLang="en-US" sz="1400" dirty="0">
                  <a:solidFill>
                    <a:srgbClr val="00B0F0"/>
                  </a:solidFill>
                  <a:latin typeface="+mn-ea"/>
                </a:rPr>
                <a:t>↑</a:t>
              </a:r>
              <a:r>
                <a:rPr lang="ja-JP" altLang="en-US" sz="1400" dirty="0">
                  <a:solidFill>
                    <a:srgbClr val="FF0000"/>
                  </a:solidFill>
                  <a:latin typeface="+mn-ea"/>
                </a:rPr>
                <a:t>↓</a:t>
              </a:r>
              <a:endParaRPr lang="en-US" altLang="ja-JP" sz="1400" dirty="0">
                <a:latin typeface="+mn-ea"/>
              </a:endParaRPr>
            </a:p>
            <a:p>
              <a:r>
                <a:rPr lang="ja-JP" altLang="en-US" sz="1400" dirty="0">
                  <a:latin typeface="+mn-ea"/>
                </a:rPr>
                <a:t>出力画面②</a:t>
              </a:r>
              <a:r>
                <a:rPr lang="en-US" altLang="ja-JP" sz="1400" dirty="0">
                  <a:latin typeface="+mn-ea"/>
                </a:rPr>
                <a:t>(A13AW)</a:t>
              </a:r>
            </a:p>
            <a:p>
              <a:r>
                <a:rPr lang="ja-JP" altLang="en-US" sz="1400" dirty="0">
                  <a:latin typeface="+mn-ea"/>
                </a:rPr>
                <a:t>　　　</a:t>
              </a:r>
              <a:r>
                <a:rPr lang="ja-JP" altLang="en-US" sz="1400" dirty="0">
                  <a:solidFill>
                    <a:srgbClr val="00B0F0"/>
                  </a:solidFill>
                  <a:latin typeface="+mn-ea"/>
                </a:rPr>
                <a:t>↑</a:t>
              </a:r>
              <a:r>
                <a:rPr lang="ja-JP" altLang="en-US" sz="1400" dirty="0">
                  <a:solidFill>
                    <a:srgbClr val="FF0000"/>
                  </a:solidFill>
                  <a:latin typeface="+mn-ea"/>
                </a:rPr>
                <a:t>↓</a:t>
              </a:r>
              <a:endParaRPr lang="en-US" altLang="ja-JP" sz="1400" dirty="0">
                <a:latin typeface="+mn-ea"/>
              </a:endParaRPr>
            </a:p>
            <a:p>
              <a:r>
                <a:rPr lang="ja-JP" altLang="en-US" sz="1400" dirty="0">
                  <a:latin typeface="+mn-ea"/>
                </a:rPr>
                <a:t>出力画面③</a:t>
              </a:r>
              <a:r>
                <a:rPr lang="en-US" altLang="ja-JP" sz="1400" dirty="0">
                  <a:latin typeface="+mn-ea"/>
                </a:rPr>
                <a:t>(A13AW)</a:t>
              </a:r>
            </a:p>
            <a:p>
              <a:r>
                <a:rPr lang="ja-JP" altLang="en-US" sz="1400" dirty="0">
                  <a:latin typeface="+mn-ea"/>
                </a:rPr>
                <a:t>　　　</a:t>
              </a:r>
              <a:r>
                <a:rPr lang="ja-JP" altLang="en-US" sz="1400" dirty="0">
                  <a:solidFill>
                    <a:srgbClr val="00B0F0"/>
                  </a:solidFill>
                  <a:latin typeface="+mn-ea"/>
                </a:rPr>
                <a:t>↑</a:t>
              </a:r>
              <a:r>
                <a:rPr lang="ja-JP" altLang="en-US" sz="1400" dirty="0">
                  <a:solidFill>
                    <a:srgbClr val="FF0000"/>
                  </a:solidFill>
                  <a:latin typeface="+mn-ea"/>
                </a:rPr>
                <a:t>↓</a:t>
              </a:r>
              <a:endParaRPr lang="en-US" altLang="ja-JP" sz="1400" dirty="0">
                <a:latin typeface="+mn-ea"/>
              </a:endParaRPr>
            </a:p>
            <a:p>
              <a:r>
                <a:rPr lang="ja-JP" altLang="en-US" sz="1400" dirty="0">
                  <a:latin typeface="+mn-ea"/>
                </a:rPr>
                <a:t>出力画面④</a:t>
              </a:r>
              <a:r>
                <a:rPr lang="en-US" altLang="ja-JP" sz="1400" dirty="0">
                  <a:latin typeface="+mn-ea"/>
                </a:rPr>
                <a:t>(A13AW) </a:t>
              </a:r>
              <a:r>
                <a:rPr lang="ja-JP" altLang="en-US" sz="1400" dirty="0">
                  <a:latin typeface="+mn-ea"/>
                </a:rPr>
                <a:t>　</a:t>
              </a:r>
              <a:endParaRPr lang="en-US" altLang="ja-JP" sz="1400" dirty="0">
                <a:latin typeface="+mn-ea"/>
              </a:endParaRPr>
            </a:p>
          </p:txBody>
        </p:sp>
        <p:cxnSp>
          <p:nvCxnSpPr>
            <p:cNvPr id="34" name="直線矢印コネクタ 33"/>
            <p:cNvCxnSpPr/>
            <p:nvPr/>
          </p:nvCxnSpPr>
          <p:spPr>
            <a:xfrm>
              <a:off x="2031751" y="5817812"/>
              <a:ext cx="360000" cy="0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矢印コネクタ 34"/>
            <p:cNvCxnSpPr/>
            <p:nvPr/>
          </p:nvCxnSpPr>
          <p:spPr>
            <a:xfrm flipH="1">
              <a:off x="2031751" y="5910292"/>
              <a:ext cx="540000" cy="0"/>
            </a:xfrm>
            <a:prstGeom prst="straightConnector1">
              <a:avLst/>
            </a:prstGeom>
            <a:ln w="15875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矢印コネクタ 35"/>
            <p:cNvCxnSpPr/>
            <p:nvPr/>
          </p:nvCxnSpPr>
          <p:spPr>
            <a:xfrm flipV="1">
              <a:off x="2392100" y="2073436"/>
              <a:ext cx="0" cy="3744376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矢印コネクタ 36"/>
            <p:cNvCxnSpPr/>
            <p:nvPr/>
          </p:nvCxnSpPr>
          <p:spPr>
            <a:xfrm flipH="1">
              <a:off x="2031751" y="2073436"/>
              <a:ext cx="360000" cy="0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矢印コネクタ 37"/>
            <p:cNvCxnSpPr/>
            <p:nvPr/>
          </p:nvCxnSpPr>
          <p:spPr>
            <a:xfrm flipV="1">
              <a:off x="2565400" y="1972708"/>
              <a:ext cx="0" cy="3937584"/>
            </a:xfrm>
            <a:prstGeom prst="straightConnector1">
              <a:avLst/>
            </a:prstGeom>
            <a:ln w="15875">
              <a:solidFill>
                <a:srgbClr val="00B0F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矢印コネクタ 38"/>
            <p:cNvCxnSpPr/>
            <p:nvPr/>
          </p:nvCxnSpPr>
          <p:spPr>
            <a:xfrm>
              <a:off x="2031751" y="1972708"/>
              <a:ext cx="540000" cy="0"/>
            </a:xfrm>
            <a:prstGeom prst="straightConnector1">
              <a:avLst/>
            </a:prstGeom>
            <a:ln w="15875">
              <a:solidFill>
                <a:srgbClr val="00B0F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86363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" y="756000"/>
            <a:ext cx="3240000" cy="5760000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228601" y="291697"/>
            <a:ext cx="3449024" cy="405624"/>
          </a:xfrm>
        </p:spPr>
        <p:txBody>
          <a:bodyPr wrap="square">
            <a:spAutoFit/>
          </a:bodyPr>
          <a:lstStyle/>
          <a:p>
            <a:r>
              <a:rPr lang="ja-JP" altLang="en-US" sz="2201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入力画面①（</a:t>
            </a:r>
            <a:r>
              <a:rPr lang="en-US" altLang="ja-JP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A14IW</a:t>
            </a:r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</a:t>
            </a:r>
          </a:p>
        </p:txBody>
      </p:sp>
      <p:sp>
        <p:nvSpPr>
          <p:cNvPr id="28" name="角丸四角形 27"/>
          <p:cNvSpPr/>
          <p:nvPr/>
        </p:nvSpPr>
        <p:spPr>
          <a:xfrm>
            <a:off x="306457" y="6176649"/>
            <a:ext cx="991468" cy="30861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D5</a:t>
            </a:r>
          </a:p>
        </p:txBody>
      </p:sp>
      <p:sp>
        <p:nvSpPr>
          <p:cNvPr id="29" name="角丸四角形 28"/>
          <p:cNvSpPr/>
          <p:nvPr/>
        </p:nvSpPr>
        <p:spPr>
          <a:xfrm>
            <a:off x="1377705" y="6176155"/>
            <a:ext cx="991468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D6</a:t>
            </a:r>
          </a:p>
        </p:txBody>
      </p:sp>
      <p:sp>
        <p:nvSpPr>
          <p:cNvPr id="30" name="角丸四角形 29"/>
          <p:cNvSpPr/>
          <p:nvPr/>
        </p:nvSpPr>
        <p:spPr>
          <a:xfrm>
            <a:off x="2444838" y="6176155"/>
            <a:ext cx="991468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D7</a:t>
            </a:r>
          </a:p>
        </p:txBody>
      </p:sp>
      <p:graphicFrame>
        <p:nvGraphicFramePr>
          <p:cNvPr id="12" name="表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692"/>
              </p:ext>
            </p:extLst>
          </p:nvPr>
        </p:nvGraphicFramePr>
        <p:xfrm>
          <a:off x="3521606" y="1254375"/>
          <a:ext cx="2133600" cy="4876787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行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参照</a:t>
                      </a:r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CAN 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CAN_[IN1] 4Byte 4bit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CAN_[IN3] 0-1Byte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CAN_[IN4] 6-7Byte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CAN_[IN19] 2-3Byte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CAN_[IN2</a:t>
                      </a: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1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] 0-1Byte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CAN_[IN1] 2Byte 2bit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CAN_[OUT2] 2-3Byte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CAN_[IN3] 6-7Byte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CAN_[IN1] 7Byte 3bit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CAN_[IN2</a:t>
                      </a:r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 2-3Byte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CAN_[IN2</a:t>
                      </a:r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 4-5Byte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CAN_[IN2</a:t>
                      </a:r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 6-7Byte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13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CAN_[IN6] 4-5Byte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14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CAN_[IN6] 6-7Byte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15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CAN_[IN3] 4-5Byte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16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CAN_[IN2] 2Byte 7bit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17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CAN_[IN1] 4Byte 1bit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CAN_[IN1] 4Byte 2bit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3892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239196F-1D99-B24A-1102-BD4D6B306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756000"/>
            <a:ext cx="3269605" cy="5784686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228601" y="295929"/>
            <a:ext cx="3449024" cy="397160"/>
          </a:xfrm>
        </p:spPr>
        <p:txBody>
          <a:bodyPr wrap="square">
            <a:spAutoFit/>
          </a:bodyPr>
          <a:lstStyle/>
          <a:p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入力画面②</a:t>
            </a:r>
            <a:r>
              <a:rPr lang="ja-JP" altLang="en-US" sz="2201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</a:t>
            </a:r>
            <a:r>
              <a:rPr lang="en-US" altLang="ja-JP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A14IW</a:t>
            </a:r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</a:t>
            </a:r>
          </a:p>
        </p:txBody>
      </p:sp>
      <p:pic>
        <p:nvPicPr>
          <p:cNvPr id="85" name="Picture 3" descr="竹内ロゴ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表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163313"/>
              </p:ext>
            </p:extLst>
          </p:nvPr>
        </p:nvGraphicFramePr>
        <p:xfrm>
          <a:off x="3521605" y="1263167"/>
          <a:ext cx="2131849" cy="4876787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242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7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</a:rPr>
                        <a:t>行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</a:rPr>
                        <a:t>参照</a:t>
                      </a:r>
                      <a:r>
                        <a:rPr lang="en-US" sz="1100" u="none" strike="noStrike" dirty="0">
                          <a:effectLst/>
                        </a:rPr>
                        <a:t>CAN 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CAN_[IN1] 7Byte 5bit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CAN_[IN2] 4Byte 6bit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CAN_[OUT2]</a:t>
                      </a:r>
                      <a:r>
                        <a:rPr lang="ja-JP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ja-JP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0-1Byte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CAN_[IN1] 4Byte 0bit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CAN_[IN19] 4-5Byte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CAN_[IN19] 6-7Byte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+mn-ea"/>
                          <a:cs typeface="+mn-cs"/>
                        </a:rPr>
                        <a:t>CAN_[IN2] 6Byte 0bit</a:t>
                      </a:r>
                      <a:endParaRPr lang="en-US" sz="1100" b="0" i="0" u="none" strike="sng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CAN_[IN26] 0Byte</a:t>
                      </a:r>
                      <a:r>
                        <a:rPr lang="ja-JP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CAN_[IN2] 6Byte 2bit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CAN_[IN2] 6Byte 3bit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CAN_[IN1] 7Byte 1bit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CAN_[IN2] 0Byte 2bit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13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CAN_[IN1] 7Byte 0bit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14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CAN_[IN1] 4Byte 6bit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15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eiryo UI"/>
                          <a:ea typeface="+mn-ea"/>
                          <a:cs typeface="+mn-cs"/>
                        </a:rPr>
                        <a:t>CAN_[IN2] 6Byte 1bit</a:t>
                      </a:r>
                      <a:endParaRPr lang="en-US" sz="1100" b="0" i="0" u="none" strike="sng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16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CAN_[IN1] 5Byte 4bit</a:t>
                      </a:r>
                      <a:endParaRPr lang="en-US" sz="1100" b="0" i="0" u="none" strike="sng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17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CAN_[IN1] 5Byte 3bit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CAN_[IN1] 6Byte 4bit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17" name="角丸四角形 16"/>
          <p:cNvSpPr/>
          <p:nvPr/>
        </p:nvSpPr>
        <p:spPr>
          <a:xfrm>
            <a:off x="306457" y="6176649"/>
            <a:ext cx="991468" cy="30861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D5</a:t>
            </a:r>
          </a:p>
        </p:txBody>
      </p:sp>
      <p:sp>
        <p:nvSpPr>
          <p:cNvPr id="18" name="角丸四角形 17"/>
          <p:cNvSpPr/>
          <p:nvPr/>
        </p:nvSpPr>
        <p:spPr>
          <a:xfrm>
            <a:off x="1377705" y="6176155"/>
            <a:ext cx="991468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D6</a:t>
            </a:r>
          </a:p>
        </p:txBody>
      </p:sp>
      <p:sp>
        <p:nvSpPr>
          <p:cNvPr id="19" name="角丸四角形 18"/>
          <p:cNvSpPr/>
          <p:nvPr/>
        </p:nvSpPr>
        <p:spPr>
          <a:xfrm>
            <a:off x="2444838" y="6176155"/>
            <a:ext cx="991468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D7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3FBB1F9-2A2F-538F-15D7-22FB38AB7BC8}"/>
              </a:ext>
            </a:extLst>
          </p:cNvPr>
          <p:cNvSpPr txBox="1"/>
          <p:nvPr/>
        </p:nvSpPr>
        <p:spPr>
          <a:xfrm>
            <a:off x="5653454" y="3244334"/>
            <a:ext cx="464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dirty="0"/>
              <a:t>Δ3</a:t>
            </a:r>
            <a:endParaRPr kumimoji="1" lang="ja-JP" altLang="en-US" sz="18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658DF67-3433-FF68-4EE1-7C88B0EBFEC2}"/>
              </a:ext>
            </a:extLst>
          </p:cNvPr>
          <p:cNvSpPr txBox="1"/>
          <p:nvPr/>
        </p:nvSpPr>
        <p:spPr>
          <a:xfrm>
            <a:off x="954197" y="6865027"/>
            <a:ext cx="189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dirty="0"/>
              <a:t>Δ3 </a:t>
            </a:r>
            <a:r>
              <a:rPr kumimoji="1" lang="ja-JP" altLang="en-US" sz="1800" dirty="0"/>
              <a:t>画像差し替え　</a:t>
            </a:r>
          </a:p>
        </p:txBody>
      </p:sp>
    </p:spTree>
    <p:extLst>
      <p:ext uri="{BB962C8B-B14F-4D97-AF65-F5344CB8AC3E}">
        <p14:creationId xmlns:p14="http://schemas.microsoft.com/office/powerpoint/2010/main" val="1837866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0C752EDE-B236-6930-D24A-652164079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000" y="756000"/>
            <a:ext cx="3240000" cy="5760000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228601" y="295929"/>
            <a:ext cx="3449024" cy="397160"/>
          </a:xfrm>
        </p:spPr>
        <p:txBody>
          <a:bodyPr wrap="square">
            <a:spAutoFit/>
          </a:bodyPr>
          <a:lstStyle/>
          <a:p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入力画面③</a:t>
            </a:r>
            <a:r>
              <a:rPr lang="ja-JP" altLang="en-US" sz="2201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</a:t>
            </a:r>
            <a:r>
              <a:rPr lang="en-US" altLang="ja-JP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A14IW</a:t>
            </a:r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</a:t>
            </a:r>
          </a:p>
        </p:txBody>
      </p:sp>
      <p:pic>
        <p:nvPicPr>
          <p:cNvPr id="75" name="Picture 3" descr="竹内ロゴ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表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277972"/>
              </p:ext>
            </p:extLst>
          </p:nvPr>
        </p:nvGraphicFramePr>
        <p:xfrm>
          <a:off x="3507856" y="1265286"/>
          <a:ext cx="2133600" cy="4876787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</a:rPr>
                        <a:t>行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</a:rPr>
                        <a:t>参照</a:t>
                      </a:r>
                      <a:r>
                        <a:rPr lang="en-US" sz="1100" u="none" strike="noStrike" dirty="0">
                          <a:effectLst/>
                        </a:rPr>
                        <a:t>CAN 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CAN_[IN1] 6Byte 6bit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CAN_[IN1] 6Byte 5bit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3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CAN_[IN2] 1Byte 5bit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4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CAN_[IN1] 3Byte 5bit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5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CAN_[IN1] 0Byte 2bit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6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CAN_[IN1] 5Byte 0bit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7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CAN_[IN1] 5Byte 1bit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CAN_[IN1] 6Byte 0bit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9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CAN_[IN26] 0Byte 5bit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10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11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CAN_[IN2] 6Byte 4bit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12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CAN_[IN2] 6Byte 5bit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13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14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15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CAN_[IN1] 2Byte 3bit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16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CAN_[IN1] 1Byte 6bit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17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CAN_[AUX2_IO] 0-1Byte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18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CAN_[AUX1_IO] 0-1Byte 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12" name="角丸四角形 11"/>
          <p:cNvSpPr/>
          <p:nvPr/>
        </p:nvSpPr>
        <p:spPr>
          <a:xfrm>
            <a:off x="306457" y="6176649"/>
            <a:ext cx="991468" cy="30861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D5</a:t>
            </a:r>
          </a:p>
        </p:txBody>
      </p:sp>
      <p:sp>
        <p:nvSpPr>
          <p:cNvPr id="13" name="角丸四角形 12"/>
          <p:cNvSpPr/>
          <p:nvPr/>
        </p:nvSpPr>
        <p:spPr>
          <a:xfrm>
            <a:off x="1377705" y="6176155"/>
            <a:ext cx="991468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D6</a:t>
            </a:r>
          </a:p>
        </p:txBody>
      </p:sp>
      <p:sp>
        <p:nvSpPr>
          <p:cNvPr id="14" name="角丸四角形 13"/>
          <p:cNvSpPr/>
          <p:nvPr/>
        </p:nvSpPr>
        <p:spPr>
          <a:xfrm>
            <a:off x="2444838" y="6176155"/>
            <a:ext cx="991468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D7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5BC2783-5356-3736-6FAB-716525B77C03}"/>
              </a:ext>
            </a:extLst>
          </p:cNvPr>
          <p:cNvSpPr txBox="1"/>
          <p:nvPr/>
        </p:nvSpPr>
        <p:spPr>
          <a:xfrm>
            <a:off x="5631929" y="3519013"/>
            <a:ext cx="4640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dirty="0"/>
              <a:t>Δ2</a:t>
            </a:r>
            <a:endParaRPr kumimoji="1" lang="ja-JP" altLang="en-US" sz="16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05848DC-EAC8-BB18-1948-864FDA78E736}"/>
              </a:ext>
            </a:extLst>
          </p:cNvPr>
          <p:cNvSpPr txBox="1"/>
          <p:nvPr/>
        </p:nvSpPr>
        <p:spPr>
          <a:xfrm>
            <a:off x="954197" y="6865027"/>
            <a:ext cx="189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dirty="0"/>
              <a:t>Δ2 </a:t>
            </a:r>
            <a:r>
              <a:rPr kumimoji="1" lang="ja-JP" altLang="en-US" sz="1800" dirty="0"/>
              <a:t>画像差し替え　</a:t>
            </a:r>
          </a:p>
        </p:txBody>
      </p:sp>
    </p:spTree>
    <p:extLst>
      <p:ext uri="{BB962C8B-B14F-4D97-AF65-F5344CB8AC3E}">
        <p14:creationId xmlns:p14="http://schemas.microsoft.com/office/powerpoint/2010/main" val="42591967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テーブル&#10;&#10;低い精度で自動的に生成された説明">
            <a:extLst>
              <a:ext uri="{FF2B5EF4-FFF2-40B4-BE49-F238E27FC236}">
                <a16:creationId xmlns:a16="http://schemas.microsoft.com/office/drawing/2014/main" id="{42CB9D55-E448-39AD-D252-422E8E1F8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" y="756000"/>
            <a:ext cx="3240000" cy="5760000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228601" y="295929"/>
            <a:ext cx="3449024" cy="397160"/>
          </a:xfrm>
        </p:spPr>
        <p:txBody>
          <a:bodyPr wrap="square">
            <a:spAutoFit/>
          </a:bodyPr>
          <a:lstStyle/>
          <a:p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入力画面④</a:t>
            </a:r>
            <a:r>
              <a:rPr lang="ja-JP" altLang="en-US" sz="2201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</a:t>
            </a:r>
            <a:r>
              <a:rPr lang="en-US" altLang="ja-JP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A14IW</a:t>
            </a:r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</a:t>
            </a:r>
          </a:p>
        </p:txBody>
      </p:sp>
      <p:pic>
        <p:nvPicPr>
          <p:cNvPr id="75" name="Picture 3" descr="竹内ロゴ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表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957013"/>
              </p:ext>
            </p:extLst>
          </p:nvPr>
        </p:nvGraphicFramePr>
        <p:xfrm>
          <a:off x="3535565" y="1267046"/>
          <a:ext cx="2625090" cy="4876787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904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46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行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参照</a:t>
                      </a:r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CAN 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CAN_[AUX1_IO] 6Byte 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2-3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CAN_[AUX1_IO] 6Byte 0-1bit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CAN_[IN1] 0Byte 3bit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CAN_[IN2] 2Byte 3bit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CAN_[IN2] 2Byte 1bit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CAN_[IN2] 2Byte 2bit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13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14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15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16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sng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17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sng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sz="1100" b="0" i="0" u="none" strike="sng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17" name="角丸四角形 16"/>
          <p:cNvSpPr/>
          <p:nvPr/>
        </p:nvSpPr>
        <p:spPr>
          <a:xfrm>
            <a:off x="306457" y="6176649"/>
            <a:ext cx="991468" cy="30861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D5</a:t>
            </a:r>
          </a:p>
        </p:txBody>
      </p:sp>
      <p:sp>
        <p:nvSpPr>
          <p:cNvPr id="18" name="角丸四角形 17"/>
          <p:cNvSpPr/>
          <p:nvPr/>
        </p:nvSpPr>
        <p:spPr>
          <a:xfrm>
            <a:off x="1377705" y="6176155"/>
            <a:ext cx="991468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D6</a:t>
            </a:r>
          </a:p>
        </p:txBody>
      </p:sp>
      <p:sp>
        <p:nvSpPr>
          <p:cNvPr id="19" name="角丸四角形 18"/>
          <p:cNvSpPr/>
          <p:nvPr/>
        </p:nvSpPr>
        <p:spPr>
          <a:xfrm>
            <a:off x="2444838" y="6176155"/>
            <a:ext cx="991468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D7</a:t>
            </a:r>
          </a:p>
        </p:txBody>
      </p:sp>
    </p:spTree>
    <p:extLst>
      <p:ext uri="{BB962C8B-B14F-4D97-AF65-F5344CB8AC3E}">
        <p14:creationId xmlns:p14="http://schemas.microsoft.com/office/powerpoint/2010/main" val="2660520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228602" y="93984"/>
            <a:ext cx="3429001" cy="405624"/>
          </a:xfrm>
        </p:spPr>
        <p:txBody>
          <a:bodyPr wrap="square">
            <a:spAutoFit/>
          </a:bodyPr>
          <a:lstStyle/>
          <a:p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基本仕様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43884" y="499608"/>
            <a:ext cx="459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メイン画面動作仕様書に記載されている基本仕様に準ずること</a:t>
            </a:r>
          </a:p>
        </p:txBody>
      </p:sp>
    </p:spTree>
    <p:extLst>
      <p:ext uri="{BB962C8B-B14F-4D97-AF65-F5344CB8AC3E}">
        <p14:creationId xmlns:p14="http://schemas.microsoft.com/office/powerpoint/2010/main" val="26622379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テーブル が含まれている画像&#10;&#10;自動的に生成された説明">
            <a:extLst>
              <a:ext uri="{FF2B5EF4-FFF2-40B4-BE49-F238E27FC236}">
                <a16:creationId xmlns:a16="http://schemas.microsoft.com/office/drawing/2014/main" id="{9680EEA7-07A7-9C4E-7F54-8BFA4D985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99" y="756000"/>
            <a:ext cx="3240000" cy="5760000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228601" y="291697"/>
            <a:ext cx="3449024" cy="405624"/>
          </a:xfrm>
        </p:spPr>
        <p:txBody>
          <a:bodyPr wrap="square">
            <a:spAutoFit/>
          </a:bodyPr>
          <a:lstStyle/>
          <a:p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入力画面⑤</a:t>
            </a:r>
            <a:r>
              <a:rPr lang="ja-JP" altLang="en-US" sz="2201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</a:t>
            </a:r>
            <a:r>
              <a:rPr lang="en-US" altLang="ja-JP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A14IW</a:t>
            </a:r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</a:t>
            </a:r>
          </a:p>
        </p:txBody>
      </p:sp>
      <p:pic>
        <p:nvPicPr>
          <p:cNvPr id="75" name="Picture 3" descr="竹内ロゴ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表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864803"/>
              </p:ext>
            </p:extLst>
          </p:nvPr>
        </p:nvGraphicFramePr>
        <p:xfrm>
          <a:off x="3535565" y="1267046"/>
          <a:ext cx="2625090" cy="4876787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904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46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行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参照</a:t>
                      </a:r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CAN 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sng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sng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u="none" strike="noStrike" dirty="0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100" b="0" dirty="0">
                          <a:latin typeface="+mn-ea"/>
                          <a:ea typeface="+mn-ea"/>
                        </a:rPr>
                        <a:t>-</a:t>
                      </a:r>
                      <a:endParaRPr lang="ja-JP" altLang="en-US" sz="1100" b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CAN_[IN2] 7Byte 1bit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CAN_[IN2] 7Byte 2bit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sng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CAN_[IN2] 6Byte 7bit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CAN_[IN2] 7Byte 0bit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CAN_[IN2] 2Byte 5bit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13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14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15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16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17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19" name="角丸四角形 18"/>
          <p:cNvSpPr/>
          <p:nvPr/>
        </p:nvSpPr>
        <p:spPr>
          <a:xfrm>
            <a:off x="306457" y="6176649"/>
            <a:ext cx="991468" cy="30861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D5</a:t>
            </a:r>
          </a:p>
        </p:txBody>
      </p:sp>
      <p:sp>
        <p:nvSpPr>
          <p:cNvPr id="20" name="角丸四角形 19"/>
          <p:cNvSpPr/>
          <p:nvPr/>
        </p:nvSpPr>
        <p:spPr>
          <a:xfrm>
            <a:off x="1377705" y="6176155"/>
            <a:ext cx="991468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D6</a:t>
            </a:r>
          </a:p>
        </p:txBody>
      </p:sp>
      <p:sp>
        <p:nvSpPr>
          <p:cNvPr id="21" name="角丸四角形 20"/>
          <p:cNvSpPr/>
          <p:nvPr/>
        </p:nvSpPr>
        <p:spPr>
          <a:xfrm>
            <a:off x="2444838" y="6176155"/>
            <a:ext cx="991468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D7</a:t>
            </a:r>
          </a:p>
        </p:txBody>
      </p:sp>
    </p:spTree>
    <p:extLst>
      <p:ext uri="{BB962C8B-B14F-4D97-AF65-F5344CB8AC3E}">
        <p14:creationId xmlns:p14="http://schemas.microsoft.com/office/powerpoint/2010/main" val="3905793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" y="756000"/>
            <a:ext cx="3240000" cy="5760000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228601" y="295929"/>
            <a:ext cx="3449024" cy="397160"/>
          </a:xfrm>
        </p:spPr>
        <p:txBody>
          <a:bodyPr wrap="square">
            <a:spAutoFit/>
          </a:bodyPr>
          <a:lstStyle/>
          <a:p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入力画面⑥</a:t>
            </a:r>
            <a:r>
              <a:rPr lang="ja-JP" altLang="en-US" sz="2201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</a:t>
            </a:r>
            <a:r>
              <a:rPr lang="en-US" altLang="ja-JP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A14IW</a:t>
            </a:r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</a:t>
            </a:r>
          </a:p>
        </p:txBody>
      </p:sp>
      <p:pic>
        <p:nvPicPr>
          <p:cNvPr id="75" name="Picture 3" descr="竹内ロゴ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表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728587"/>
              </p:ext>
            </p:extLst>
          </p:nvPr>
        </p:nvGraphicFramePr>
        <p:xfrm>
          <a:off x="3564858" y="1254055"/>
          <a:ext cx="2133600" cy="4876787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行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参照</a:t>
                      </a:r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CAN 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100" dirty="0">
                          <a:latin typeface="+mn-ea"/>
                          <a:ea typeface="+mn-ea"/>
                        </a:rPr>
                        <a:t>-</a:t>
                      </a:r>
                      <a:endParaRPr lang="ja-JP" altLang="en-US" sz="11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CAN_[IN22] 4-5Byte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100" dirty="0">
                          <a:latin typeface="+mn-ea"/>
                          <a:ea typeface="+mn-ea"/>
                        </a:rPr>
                        <a:t>-</a:t>
                      </a:r>
                      <a:endParaRPr lang="ja-JP" altLang="en-US" sz="11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100" dirty="0">
                          <a:latin typeface="+mn-ea"/>
                          <a:ea typeface="+mn-ea"/>
                        </a:rPr>
                        <a:t>-</a:t>
                      </a:r>
                      <a:endParaRPr lang="ja-JP" altLang="en-US" sz="11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100" dirty="0">
                          <a:latin typeface="+mn-ea"/>
                          <a:ea typeface="+mn-ea"/>
                        </a:rPr>
                        <a:t>-</a:t>
                      </a:r>
                      <a:endParaRPr lang="ja-JP" altLang="en-US" sz="11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100" dirty="0">
                          <a:latin typeface="+mn-ea"/>
                          <a:ea typeface="+mn-ea"/>
                        </a:rPr>
                        <a:t>-</a:t>
                      </a:r>
                      <a:endParaRPr lang="ja-JP" altLang="en-US" sz="11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100" dirty="0">
                          <a:latin typeface="+mn-ea"/>
                          <a:ea typeface="+mn-ea"/>
                        </a:rPr>
                        <a:t>-</a:t>
                      </a:r>
                      <a:endParaRPr lang="ja-JP" altLang="en-US" sz="11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100" dirty="0">
                          <a:latin typeface="+mn-ea"/>
                          <a:ea typeface="+mn-ea"/>
                        </a:rPr>
                        <a:t>-</a:t>
                      </a:r>
                      <a:endParaRPr lang="ja-JP" altLang="en-US" sz="11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100" dirty="0">
                          <a:latin typeface="+mn-ea"/>
                          <a:ea typeface="+mn-ea"/>
                        </a:rPr>
                        <a:t>-</a:t>
                      </a:r>
                      <a:endParaRPr lang="ja-JP" altLang="en-US" sz="11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ja-JP" altLang="en-US" sz="11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ja-JP" altLang="en-US" sz="11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ja-JP" altLang="en-US" sz="11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13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ja-JP" altLang="en-US" sz="11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14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ja-JP" altLang="en-US" sz="11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15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ja-JP" altLang="en-US" sz="11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16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ja-JP" altLang="en-US" sz="11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17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ja-JP" altLang="en-US" sz="11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ja-JP" altLang="en-US" sz="11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10" name="角丸四角形 9"/>
          <p:cNvSpPr/>
          <p:nvPr/>
        </p:nvSpPr>
        <p:spPr>
          <a:xfrm>
            <a:off x="306457" y="6176649"/>
            <a:ext cx="991468" cy="30861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D5</a:t>
            </a:r>
          </a:p>
        </p:txBody>
      </p:sp>
      <p:sp>
        <p:nvSpPr>
          <p:cNvPr id="11" name="角丸四角形 10"/>
          <p:cNvSpPr/>
          <p:nvPr/>
        </p:nvSpPr>
        <p:spPr>
          <a:xfrm>
            <a:off x="1377705" y="6176155"/>
            <a:ext cx="991468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D6</a:t>
            </a:r>
          </a:p>
        </p:txBody>
      </p:sp>
      <p:sp>
        <p:nvSpPr>
          <p:cNvPr id="12" name="角丸四角形 11"/>
          <p:cNvSpPr/>
          <p:nvPr/>
        </p:nvSpPr>
        <p:spPr>
          <a:xfrm>
            <a:off x="2444838" y="6176155"/>
            <a:ext cx="991468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D7</a:t>
            </a:r>
          </a:p>
        </p:txBody>
      </p:sp>
    </p:spTree>
    <p:extLst>
      <p:ext uri="{BB962C8B-B14F-4D97-AF65-F5344CB8AC3E}">
        <p14:creationId xmlns:p14="http://schemas.microsoft.com/office/powerpoint/2010/main" val="1963961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グラフィックス 12">
            <a:extLst>
              <a:ext uri="{FF2B5EF4-FFF2-40B4-BE49-F238E27FC236}">
                <a16:creationId xmlns:a16="http://schemas.microsoft.com/office/drawing/2014/main" id="{6ADC7C1A-5838-F7A2-34A8-804343C28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245" y="763189"/>
            <a:ext cx="3218388" cy="5721578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228601" y="295929"/>
            <a:ext cx="3449024" cy="397160"/>
          </a:xfrm>
        </p:spPr>
        <p:txBody>
          <a:bodyPr wrap="square">
            <a:spAutoFit/>
          </a:bodyPr>
          <a:lstStyle/>
          <a:p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出力画面①</a:t>
            </a:r>
            <a:r>
              <a:rPr lang="ja-JP" altLang="en-US" sz="2201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</a:t>
            </a:r>
            <a:r>
              <a:rPr lang="en-US" altLang="ja-JP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A14IW</a:t>
            </a:r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</a:t>
            </a:r>
          </a:p>
        </p:txBody>
      </p:sp>
      <p:pic>
        <p:nvPicPr>
          <p:cNvPr id="58" name="Picture 3" descr="竹内ロゴ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表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96419"/>
              </p:ext>
            </p:extLst>
          </p:nvPr>
        </p:nvGraphicFramePr>
        <p:xfrm>
          <a:off x="3515300" y="1257521"/>
          <a:ext cx="3949369" cy="4876787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4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行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参照</a:t>
                      </a:r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CAN 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CAN_[OUT6] 0Byte 0bit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CAN_[OUT9] 0-1Byte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CAN_[OUT1] 2Byte 1bit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CAN_[OUT1] 4Byte 7bit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CAN_[OUT1] 3Byte 4bit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CAN_[OUT1] 0Byte 0bit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CAN_[OUT4] 4-5Byte</a:t>
                      </a:r>
                      <a:endParaRPr lang="en-US" altLang="ja-JP" sz="1100" b="0" i="0" u="none" strike="sng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CAN_[OUT4] 2-3Byte</a:t>
                      </a:r>
                      <a:endParaRPr lang="en-US" altLang="ja-JP" sz="1100" b="0" i="0" u="none" strike="sng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CAN_[OUT3] 0-1Byte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CAN_[OUT6] 4Byte 5bit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CAN_[OUT20] 0-1Byte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CAN_[OUT1] 2Byte 0bit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13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CAN_[OUT1] 4Byte 6bit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14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CAN_[OUT6] 3Byte 3bit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15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CAN_[OUT1] 0Byte 3bit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16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CAN_[OUT6] 2Byte 1bit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17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CAN_[OUT10] 0-1Byte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CAN_[OUT10] 2-3Byte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34" name="角丸四角形 33"/>
          <p:cNvSpPr/>
          <p:nvPr/>
        </p:nvSpPr>
        <p:spPr>
          <a:xfrm>
            <a:off x="306457" y="6176649"/>
            <a:ext cx="991468" cy="30861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D5</a:t>
            </a:r>
          </a:p>
        </p:txBody>
      </p:sp>
      <p:sp>
        <p:nvSpPr>
          <p:cNvPr id="35" name="角丸四角形 34"/>
          <p:cNvSpPr/>
          <p:nvPr/>
        </p:nvSpPr>
        <p:spPr>
          <a:xfrm>
            <a:off x="1377705" y="6176155"/>
            <a:ext cx="991468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D6</a:t>
            </a:r>
          </a:p>
        </p:txBody>
      </p:sp>
      <p:sp>
        <p:nvSpPr>
          <p:cNvPr id="36" name="角丸四角形 35"/>
          <p:cNvSpPr/>
          <p:nvPr/>
        </p:nvSpPr>
        <p:spPr>
          <a:xfrm>
            <a:off x="2444838" y="6176155"/>
            <a:ext cx="991468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D7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6BEDEBE-942E-B196-DB92-77D99376F1C6}"/>
              </a:ext>
            </a:extLst>
          </p:cNvPr>
          <p:cNvSpPr txBox="1"/>
          <p:nvPr/>
        </p:nvSpPr>
        <p:spPr>
          <a:xfrm>
            <a:off x="7464669" y="1702252"/>
            <a:ext cx="464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dirty="0"/>
              <a:t>Δ2</a:t>
            </a:r>
            <a:endParaRPr kumimoji="1" lang="ja-JP" altLang="en-US" sz="1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A1B1E86-54FD-5D5A-3880-03D67F5C9F58}"/>
              </a:ext>
            </a:extLst>
          </p:cNvPr>
          <p:cNvSpPr txBox="1"/>
          <p:nvPr/>
        </p:nvSpPr>
        <p:spPr>
          <a:xfrm>
            <a:off x="7411782" y="5310774"/>
            <a:ext cx="464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dirty="0"/>
              <a:t>Δ2</a:t>
            </a:r>
            <a:endParaRPr kumimoji="1" lang="ja-JP" altLang="en-US" sz="18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B449BE1-CF78-6637-41E3-8A461D2E0539}"/>
              </a:ext>
            </a:extLst>
          </p:cNvPr>
          <p:cNvSpPr txBox="1"/>
          <p:nvPr/>
        </p:nvSpPr>
        <p:spPr>
          <a:xfrm>
            <a:off x="954197" y="6865027"/>
            <a:ext cx="189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dirty="0"/>
              <a:t>Δ2 </a:t>
            </a:r>
            <a:r>
              <a:rPr kumimoji="1" lang="ja-JP" altLang="en-US" sz="1800" dirty="0"/>
              <a:t>画像差し替え　</a:t>
            </a:r>
          </a:p>
        </p:txBody>
      </p:sp>
    </p:spTree>
    <p:extLst>
      <p:ext uri="{BB962C8B-B14F-4D97-AF65-F5344CB8AC3E}">
        <p14:creationId xmlns:p14="http://schemas.microsoft.com/office/powerpoint/2010/main" val="3625110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1C15ACC-5656-06BB-46D0-10B8C2AF9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24" y="738337"/>
            <a:ext cx="3254797" cy="5772557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228601" y="295929"/>
            <a:ext cx="3449024" cy="397160"/>
          </a:xfrm>
        </p:spPr>
        <p:txBody>
          <a:bodyPr wrap="square">
            <a:spAutoFit/>
          </a:bodyPr>
          <a:lstStyle/>
          <a:p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出力画面②</a:t>
            </a:r>
            <a:r>
              <a:rPr lang="ja-JP" altLang="en-US" sz="2201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</a:t>
            </a:r>
            <a:r>
              <a:rPr lang="en-US" altLang="ja-JP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A14IW</a:t>
            </a:r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</a:t>
            </a:r>
          </a:p>
        </p:txBody>
      </p:sp>
      <p:pic>
        <p:nvPicPr>
          <p:cNvPr id="65" name="Picture 3" descr="竹内ロゴ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表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67627"/>
              </p:ext>
            </p:extLst>
          </p:nvPr>
        </p:nvGraphicFramePr>
        <p:xfrm>
          <a:off x="3544800" y="1256633"/>
          <a:ext cx="3946246" cy="4876787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1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行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参照</a:t>
                      </a:r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CAN 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CAN_[OUT6] 4Byte 6bit</a:t>
                      </a:r>
                      <a:endParaRPr lang="en-US" sz="1100" b="0" i="0" u="none" strike="sng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CAN_[OUT1] 2Byte 5bit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CAN_[OUT14] 0-1Byte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CAN_[OUT14] 2-3Byte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CAN_[OUT6] 0Byte 3bit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CAN_[OUT1] 0Byte 5bit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CAN_[OUT6] 1Byte 5bit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CAN_[OUT6] 1Byte 6bit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CAN_[OUT1] 1Byte 6bit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CAN_[OUT6] 1Byte 7bit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CAN_[OUT</a:t>
                      </a: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 6-7Byte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CAN_[OUT</a:t>
                      </a: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 2</a:t>
                      </a: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-3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Byte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13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CAN_[AUX_PIO] 0-1Byte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14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CAN_[AUX_PIO] 2-3Byte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15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CAN_[OUT6] 2Byte 0bit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16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CAN_[OUT1] 0Byte 4bit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17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CAN_[OUT6] 2Byte 2bit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CAN_[OUT1] 6Byte 7bit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19" name="角丸四角形 18"/>
          <p:cNvSpPr/>
          <p:nvPr/>
        </p:nvSpPr>
        <p:spPr>
          <a:xfrm>
            <a:off x="306457" y="6176649"/>
            <a:ext cx="991468" cy="30861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D5</a:t>
            </a:r>
          </a:p>
        </p:txBody>
      </p:sp>
      <p:sp>
        <p:nvSpPr>
          <p:cNvPr id="20" name="角丸四角形 19"/>
          <p:cNvSpPr/>
          <p:nvPr/>
        </p:nvSpPr>
        <p:spPr>
          <a:xfrm>
            <a:off x="1377705" y="6176155"/>
            <a:ext cx="991468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D6</a:t>
            </a:r>
          </a:p>
        </p:txBody>
      </p:sp>
      <p:sp>
        <p:nvSpPr>
          <p:cNvPr id="21" name="角丸四角形 20"/>
          <p:cNvSpPr/>
          <p:nvPr/>
        </p:nvSpPr>
        <p:spPr>
          <a:xfrm>
            <a:off x="2444838" y="6176155"/>
            <a:ext cx="991468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D7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540267C-A491-7A0A-E38E-93FCFE7448E1}"/>
              </a:ext>
            </a:extLst>
          </p:cNvPr>
          <p:cNvSpPr txBox="1"/>
          <p:nvPr/>
        </p:nvSpPr>
        <p:spPr>
          <a:xfrm>
            <a:off x="7491046" y="2991790"/>
            <a:ext cx="464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dirty="0"/>
              <a:t>Δ3</a:t>
            </a:r>
            <a:endParaRPr kumimoji="1" lang="ja-JP" altLang="en-US" sz="18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A03888B-9690-93AE-585B-AE90A9DAD7F1}"/>
              </a:ext>
            </a:extLst>
          </p:cNvPr>
          <p:cNvSpPr txBox="1"/>
          <p:nvPr/>
        </p:nvSpPr>
        <p:spPr>
          <a:xfrm>
            <a:off x="7491045" y="3244334"/>
            <a:ext cx="464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dirty="0"/>
              <a:t>Δ3</a:t>
            </a:r>
            <a:endParaRPr kumimoji="1" lang="ja-JP" altLang="en-US" sz="18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1FFD545-2E8B-5A9C-5EC1-E44D742B7F06}"/>
              </a:ext>
            </a:extLst>
          </p:cNvPr>
          <p:cNvSpPr txBox="1"/>
          <p:nvPr/>
        </p:nvSpPr>
        <p:spPr>
          <a:xfrm>
            <a:off x="954197" y="6865027"/>
            <a:ext cx="189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dirty="0"/>
              <a:t>Δ3 </a:t>
            </a:r>
            <a:r>
              <a:rPr kumimoji="1" lang="ja-JP" altLang="en-US" sz="1800" dirty="0"/>
              <a:t>画像差し替え　</a:t>
            </a:r>
          </a:p>
        </p:txBody>
      </p:sp>
    </p:spTree>
    <p:extLst>
      <p:ext uri="{BB962C8B-B14F-4D97-AF65-F5344CB8AC3E}">
        <p14:creationId xmlns:p14="http://schemas.microsoft.com/office/powerpoint/2010/main" val="18604639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テーブ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20C2A085-36DB-8DB4-782A-05429A47B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5" y="759029"/>
            <a:ext cx="3240000" cy="5760000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228601" y="295929"/>
            <a:ext cx="3419083" cy="397160"/>
          </a:xfrm>
        </p:spPr>
        <p:txBody>
          <a:bodyPr wrap="square">
            <a:spAutoFit/>
          </a:bodyPr>
          <a:lstStyle/>
          <a:p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出力画面③</a:t>
            </a:r>
            <a:r>
              <a:rPr lang="ja-JP" altLang="en-US" sz="2201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</a:t>
            </a:r>
            <a:r>
              <a:rPr lang="en-US" altLang="ja-JP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A14IW</a:t>
            </a:r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</a:t>
            </a:r>
          </a:p>
        </p:txBody>
      </p:sp>
      <p:pic>
        <p:nvPicPr>
          <p:cNvPr id="58" name="Picture 3" descr="竹内ロゴ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表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770114"/>
              </p:ext>
            </p:extLst>
          </p:nvPr>
        </p:nvGraphicFramePr>
        <p:xfrm>
          <a:off x="3521606" y="1257307"/>
          <a:ext cx="3943063" cy="4620114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8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行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参照</a:t>
                      </a:r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CAN 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CAN_[OUT6] 0Byte 4bit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CAN_[OUT1] 1Byte 7bit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CAN_[OUT6] 4Byte 7bit</a:t>
                      </a:r>
                      <a:endParaRPr lang="en-US" altLang="ja-JP" sz="1100" b="0" i="0" u="none" strike="sng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CAN_[OUT1] 5Byte 0bit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ja-JP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CAN_[OUT1] 3Byte 2bit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CAN_[OUT23] 0Byte 3bit</a:t>
                      </a:r>
                      <a:r>
                        <a:rPr lang="ja-JP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　　</a:t>
                      </a: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Δ4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CAN_[OUT1] 2Byte 3bit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CAN_[OUT6] 5Byte</a:t>
                      </a:r>
                      <a:r>
                        <a:rPr lang="ja-JP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CAN_[OUT6] 5Byte</a:t>
                      </a:r>
                      <a:r>
                        <a:rPr lang="ja-JP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CAN_[AUX1_IO] 2-3Byte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13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CAN_[AUX1_IO] 4-5Byte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14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CAN_[AUX2_IO] 2-3Byte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15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CAN_[AUX2_IO] 4-5Byte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16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CAN_[AUX4_IO] 2-3Byte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17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CAN_[AUX4_IO] 4-5Byte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11" name="角丸四角形 10"/>
          <p:cNvSpPr/>
          <p:nvPr/>
        </p:nvSpPr>
        <p:spPr>
          <a:xfrm>
            <a:off x="306457" y="6176649"/>
            <a:ext cx="991468" cy="30861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D5</a:t>
            </a:r>
          </a:p>
        </p:txBody>
      </p:sp>
      <p:sp>
        <p:nvSpPr>
          <p:cNvPr id="13" name="角丸四角形 12"/>
          <p:cNvSpPr/>
          <p:nvPr/>
        </p:nvSpPr>
        <p:spPr>
          <a:xfrm>
            <a:off x="1377705" y="6176155"/>
            <a:ext cx="991468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D6</a:t>
            </a:r>
          </a:p>
        </p:txBody>
      </p:sp>
      <p:sp>
        <p:nvSpPr>
          <p:cNvPr id="14" name="角丸四角形 13"/>
          <p:cNvSpPr/>
          <p:nvPr/>
        </p:nvSpPr>
        <p:spPr>
          <a:xfrm>
            <a:off x="2444838" y="6176155"/>
            <a:ext cx="991468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D7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C00AD4E-A477-2176-B059-FF0086F1AE5B}"/>
              </a:ext>
            </a:extLst>
          </p:cNvPr>
          <p:cNvSpPr txBox="1"/>
          <p:nvPr/>
        </p:nvSpPr>
        <p:spPr>
          <a:xfrm>
            <a:off x="954197" y="6865027"/>
            <a:ext cx="189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dirty="0"/>
              <a:t>Δ4 </a:t>
            </a:r>
            <a:r>
              <a:rPr kumimoji="1" lang="ja-JP" altLang="en-US" sz="1800" dirty="0"/>
              <a:t>画像差し替え　</a:t>
            </a:r>
          </a:p>
        </p:txBody>
      </p:sp>
    </p:spTree>
    <p:extLst>
      <p:ext uri="{BB962C8B-B14F-4D97-AF65-F5344CB8AC3E}">
        <p14:creationId xmlns:p14="http://schemas.microsoft.com/office/powerpoint/2010/main" val="4031702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テーブル&#10;&#10;自動的に生成された説明">
            <a:extLst>
              <a:ext uri="{FF2B5EF4-FFF2-40B4-BE49-F238E27FC236}">
                <a16:creationId xmlns:a16="http://schemas.microsoft.com/office/drawing/2014/main" id="{CC28CE03-FFE9-94A2-4891-BFBDAFD22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" y="756000"/>
            <a:ext cx="3240000" cy="5760000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228601" y="295929"/>
            <a:ext cx="3419083" cy="397160"/>
          </a:xfrm>
        </p:spPr>
        <p:txBody>
          <a:bodyPr wrap="square">
            <a:spAutoFit/>
          </a:bodyPr>
          <a:lstStyle/>
          <a:p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出力画面④</a:t>
            </a:r>
            <a:r>
              <a:rPr lang="ja-JP" altLang="en-US" sz="2201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</a:t>
            </a:r>
            <a:r>
              <a:rPr lang="en-US" altLang="ja-JP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A14IW</a:t>
            </a:r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</a:t>
            </a:r>
          </a:p>
        </p:txBody>
      </p:sp>
      <p:pic>
        <p:nvPicPr>
          <p:cNvPr id="58" name="Picture 3" descr="竹内ロゴ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表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463689"/>
              </p:ext>
            </p:extLst>
          </p:nvPr>
        </p:nvGraphicFramePr>
        <p:xfrm>
          <a:off x="3528606" y="1256788"/>
          <a:ext cx="3962440" cy="4876787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行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参照</a:t>
                      </a:r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CAN 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CAN_[OUT10] 6-7Byte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CAN_[OUT10] 4-5Byte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CAN_[OUT6] 2Byte 6bit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CAN_[OUT6] 2Byte 7bit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CAN_[OUT6] 3Byte 0bit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sng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CAN_[OUT1] 7Byte 5bit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CAN_[OUT1] 7Byte 4bit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sng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CAN_[OUT1] 6Byte 3bit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CAN_[OUT1] 6Byte 4bit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13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CAN_[OUT1] 6Byte 5bit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14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CAN_[OUT1] 6Byte 6bit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15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CAN_[OUT1] 7Byte 6bit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16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CAN_[OUT1] 6Byte 1bit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17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CAN_[OUT6] 4Byte 4bit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18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16" name="角丸四角形 15"/>
          <p:cNvSpPr/>
          <p:nvPr/>
        </p:nvSpPr>
        <p:spPr>
          <a:xfrm>
            <a:off x="306457" y="6176649"/>
            <a:ext cx="991468" cy="30861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D5</a:t>
            </a:r>
          </a:p>
        </p:txBody>
      </p:sp>
      <p:sp>
        <p:nvSpPr>
          <p:cNvPr id="17" name="角丸四角形 16"/>
          <p:cNvSpPr/>
          <p:nvPr/>
        </p:nvSpPr>
        <p:spPr>
          <a:xfrm>
            <a:off x="1377705" y="6176155"/>
            <a:ext cx="991468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D6</a:t>
            </a:r>
          </a:p>
        </p:txBody>
      </p:sp>
      <p:sp>
        <p:nvSpPr>
          <p:cNvPr id="18" name="角丸四角形 17"/>
          <p:cNvSpPr/>
          <p:nvPr/>
        </p:nvSpPr>
        <p:spPr>
          <a:xfrm>
            <a:off x="2444838" y="6176155"/>
            <a:ext cx="991468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D7</a:t>
            </a:r>
          </a:p>
        </p:txBody>
      </p:sp>
    </p:spTree>
    <p:extLst>
      <p:ext uri="{BB962C8B-B14F-4D97-AF65-F5344CB8AC3E}">
        <p14:creationId xmlns:p14="http://schemas.microsoft.com/office/powerpoint/2010/main" val="20117689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9DDC8437-A635-5CCE-7F33-FB90E5227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58841" y="715985"/>
            <a:ext cx="3240000" cy="5760000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228601" y="291697"/>
            <a:ext cx="3449024" cy="405624"/>
          </a:xfrm>
        </p:spPr>
        <p:txBody>
          <a:bodyPr wrap="square">
            <a:spAutoFit/>
          </a:bodyPr>
          <a:lstStyle/>
          <a:p>
            <a:r>
              <a:rPr lang="ja-JP" altLang="en-US" sz="2201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入力画面①（</a:t>
            </a:r>
            <a:r>
              <a:rPr lang="en-US" altLang="ja-JP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A13AW</a:t>
            </a:r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</a:t>
            </a:r>
          </a:p>
        </p:txBody>
      </p:sp>
      <p:sp>
        <p:nvSpPr>
          <p:cNvPr id="28" name="角丸四角形 27"/>
          <p:cNvSpPr/>
          <p:nvPr/>
        </p:nvSpPr>
        <p:spPr>
          <a:xfrm>
            <a:off x="306457" y="6147749"/>
            <a:ext cx="991468" cy="30861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D5</a:t>
            </a:r>
          </a:p>
        </p:txBody>
      </p:sp>
      <p:sp>
        <p:nvSpPr>
          <p:cNvPr id="29" name="角丸四角形 28"/>
          <p:cNvSpPr/>
          <p:nvPr/>
        </p:nvSpPr>
        <p:spPr>
          <a:xfrm>
            <a:off x="1373590" y="6147255"/>
            <a:ext cx="991468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D6</a:t>
            </a:r>
          </a:p>
        </p:txBody>
      </p:sp>
      <p:sp>
        <p:nvSpPr>
          <p:cNvPr id="30" name="角丸四角形 29"/>
          <p:cNvSpPr/>
          <p:nvPr/>
        </p:nvSpPr>
        <p:spPr>
          <a:xfrm>
            <a:off x="2440723" y="6147255"/>
            <a:ext cx="991468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D7</a:t>
            </a:r>
          </a:p>
        </p:txBody>
      </p:sp>
      <p:graphicFrame>
        <p:nvGraphicFramePr>
          <p:cNvPr id="12" name="表 11"/>
          <p:cNvGraphicFramePr>
            <a:graphicFrameLocks noGrp="1"/>
          </p:cNvGraphicFramePr>
          <p:nvPr/>
        </p:nvGraphicFramePr>
        <p:xfrm>
          <a:off x="3521606" y="1219207"/>
          <a:ext cx="2133600" cy="4876787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行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参照</a:t>
                      </a:r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CAN 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CAN_[IN1] 4Byte 4bit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CAN_[IN3] 0-1Byte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CAN_[IN4] 6-7Byte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CAN_[IN19] 2-3Byte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CAN_[IN2</a:t>
                      </a: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1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] 0-1Byte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CAN_[IN1] 2Byte 2bit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CAN_[OUT2] 2-3Byte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CAN_[IN3] 6-7Byte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CAN_[IN1] 7Byte 3bit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CAN_[IN2</a:t>
                      </a:r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 2-3Byte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CAN_[IN2</a:t>
                      </a:r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 4-5Byte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CAN_[IN2</a:t>
                      </a:r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 6-7Byte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13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CAN_[IN6] 4-5Byte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14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CAN_[IN6] 6-7Byte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15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CAN_[IN3] 4-5Byte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16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CAN_[IN2] 2Byte 7bit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17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CAN_[IN1] 4Byte 1bit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CAN_[IN1] 4Byte 2bit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84300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FC7FC53-784A-6DD0-7B05-CA68D69DD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99" y="695575"/>
            <a:ext cx="3231000" cy="5760000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228601" y="295929"/>
            <a:ext cx="3449024" cy="397160"/>
          </a:xfrm>
        </p:spPr>
        <p:txBody>
          <a:bodyPr wrap="square">
            <a:spAutoFit/>
          </a:bodyPr>
          <a:lstStyle/>
          <a:p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入力画面②（</a:t>
            </a:r>
            <a:r>
              <a:rPr lang="en-US" altLang="ja-JP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A13AW</a:t>
            </a:r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</a:t>
            </a:r>
          </a:p>
        </p:txBody>
      </p:sp>
      <p:pic>
        <p:nvPicPr>
          <p:cNvPr id="85" name="Picture 3" descr="竹内ロゴ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表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571837"/>
              </p:ext>
            </p:extLst>
          </p:nvPr>
        </p:nvGraphicFramePr>
        <p:xfrm>
          <a:off x="3521605" y="1219207"/>
          <a:ext cx="4003659" cy="4876787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719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1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</a:rPr>
                        <a:t>行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</a:rPr>
                        <a:t>参照</a:t>
                      </a:r>
                      <a:r>
                        <a:rPr lang="en-US" sz="1100" u="none" strike="noStrike" dirty="0">
                          <a:effectLst/>
                        </a:rPr>
                        <a:t>CAN 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CAN_[IN1] 7Byte 5bit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CAN_[IN2] 4Byte 6bit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CAN_[OUT2] 0-1Byte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CAN_[IN1] 4Byte 0bit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CAN_[IN19] 4-5Byte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CAN_[IN19] 6-7Byte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CAN_[IN2] 6Byte 0bit</a:t>
                      </a:r>
                      <a:endParaRPr lang="en-US" sz="1100" b="0" i="0" u="none" strike="sngStrike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CAN_[IN26] 0Byte</a:t>
                      </a:r>
                      <a:r>
                        <a:rPr lang="ja-JP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6bit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CAN_[IN26] 0Byte 5bit</a:t>
                      </a:r>
                      <a:endParaRPr lang="en-US" sz="1100" b="0" i="0" u="none" strike="sngStrike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CAN_[IN1] 7Byte 1bit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CAN_[IN2] 0Byte 2bit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13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CAN_[IN1] 7Byte 0bit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14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CAN_[IN1] 4Byte 6bit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15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CAN_[IN2] 6Byte 1bit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16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CAN_[IN1] 5Byte 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17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CAN_[IN1] 5Byte 3bit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CAN_[IN1] 6Byte 4bit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11" name="角丸四角形 10"/>
          <p:cNvSpPr/>
          <p:nvPr/>
        </p:nvSpPr>
        <p:spPr>
          <a:xfrm>
            <a:off x="306457" y="6147749"/>
            <a:ext cx="991468" cy="30861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D5</a:t>
            </a:r>
          </a:p>
        </p:txBody>
      </p:sp>
      <p:sp>
        <p:nvSpPr>
          <p:cNvPr id="12" name="角丸四角形 11"/>
          <p:cNvSpPr/>
          <p:nvPr/>
        </p:nvSpPr>
        <p:spPr>
          <a:xfrm>
            <a:off x="1373590" y="6147255"/>
            <a:ext cx="991468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D6</a:t>
            </a:r>
          </a:p>
        </p:txBody>
      </p:sp>
      <p:sp>
        <p:nvSpPr>
          <p:cNvPr id="13" name="角丸四角形 12"/>
          <p:cNvSpPr/>
          <p:nvPr/>
        </p:nvSpPr>
        <p:spPr>
          <a:xfrm>
            <a:off x="2440723" y="6147255"/>
            <a:ext cx="991468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D7</a:t>
            </a:r>
          </a:p>
        </p:txBody>
      </p:sp>
    </p:spTree>
    <p:extLst>
      <p:ext uri="{BB962C8B-B14F-4D97-AF65-F5344CB8AC3E}">
        <p14:creationId xmlns:p14="http://schemas.microsoft.com/office/powerpoint/2010/main" val="36003710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228601" y="291697"/>
            <a:ext cx="3449024" cy="405624"/>
          </a:xfrm>
        </p:spPr>
        <p:txBody>
          <a:bodyPr wrap="square">
            <a:spAutoFit/>
          </a:bodyPr>
          <a:lstStyle/>
          <a:p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入力画面③（</a:t>
            </a:r>
            <a:r>
              <a:rPr lang="en-US" altLang="ja-JP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A13AW</a:t>
            </a:r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</a:t>
            </a:r>
          </a:p>
        </p:txBody>
      </p:sp>
      <p:pic>
        <p:nvPicPr>
          <p:cNvPr id="75" name="Picture 3" descr="竹内ロゴ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表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441570"/>
              </p:ext>
            </p:extLst>
          </p:nvPr>
        </p:nvGraphicFramePr>
        <p:xfrm>
          <a:off x="3507856" y="1216130"/>
          <a:ext cx="2588144" cy="4876787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69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8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</a:rPr>
                        <a:t>行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</a:rPr>
                        <a:t>参照</a:t>
                      </a:r>
                      <a:r>
                        <a:rPr lang="en-US" sz="1100" u="none" strike="noStrike" dirty="0">
                          <a:effectLst/>
                        </a:rPr>
                        <a:t>CAN 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CAN_[IN1] 6Byte 6bit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CAN_[IN1] 6Byte 5bit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3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CAN_[IN1] 3Byte 0bit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4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CAN_[IN1] 3Byte 5bit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5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CAN_[IN1] 0Byte 2bit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6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CAN_[IN1] 5Byte 0bit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7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CAN_[IN1] 5Byte 1bit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CAN_[IN1] 6Byte 0bit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9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1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CAN_[IN1] 4Byte 5bit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10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CAN_[IN1] 2Byte 5bit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11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CAN_[IN2] 6Byte 4bit</a:t>
                      </a:r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　</a:t>
                      </a:r>
                      <a:endParaRPr lang="en-US" altLang="ja-JP" sz="1100" b="0" i="0" u="none" strike="noStrike" dirty="0">
                        <a:solidFill>
                          <a:srgbClr val="FF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12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CAN_[IN2] 6Byte 5bit</a:t>
                      </a:r>
                      <a:r>
                        <a:rPr lang="ja-JP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　</a:t>
                      </a:r>
                      <a:endParaRPr lang="en-US" altLang="ja-JP" sz="1100" b="0" i="0" u="none" strike="noStrike" dirty="0">
                        <a:solidFill>
                          <a:srgbClr val="FF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13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14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15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CAN_[IN1] 2Byte 3bit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16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CAN_[IN1] 1Byte 6bit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17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CAN_[AUX2_IO] 0-1Byte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18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CAN_[AUX1_IO] 0-1Byte 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58841" y="715979"/>
            <a:ext cx="3240000" cy="5760000"/>
          </a:xfrm>
          <a:prstGeom prst="rect">
            <a:avLst/>
          </a:prstGeom>
        </p:spPr>
      </p:pic>
      <p:sp>
        <p:nvSpPr>
          <p:cNvPr id="13" name="角丸四角形 12"/>
          <p:cNvSpPr/>
          <p:nvPr/>
        </p:nvSpPr>
        <p:spPr>
          <a:xfrm>
            <a:off x="306457" y="6147749"/>
            <a:ext cx="991468" cy="30861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D5</a:t>
            </a:r>
          </a:p>
        </p:txBody>
      </p:sp>
      <p:sp>
        <p:nvSpPr>
          <p:cNvPr id="14" name="角丸四角形 13"/>
          <p:cNvSpPr/>
          <p:nvPr/>
        </p:nvSpPr>
        <p:spPr>
          <a:xfrm>
            <a:off x="1373590" y="6147255"/>
            <a:ext cx="991468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D6</a:t>
            </a:r>
          </a:p>
        </p:txBody>
      </p:sp>
      <p:sp>
        <p:nvSpPr>
          <p:cNvPr id="15" name="角丸四角形 14"/>
          <p:cNvSpPr/>
          <p:nvPr/>
        </p:nvSpPr>
        <p:spPr>
          <a:xfrm>
            <a:off x="2440723" y="6147255"/>
            <a:ext cx="991468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D7</a:t>
            </a:r>
          </a:p>
        </p:txBody>
      </p:sp>
    </p:spTree>
    <p:extLst>
      <p:ext uri="{BB962C8B-B14F-4D97-AF65-F5344CB8AC3E}">
        <p14:creationId xmlns:p14="http://schemas.microsoft.com/office/powerpoint/2010/main" val="5731493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58841" y="715979"/>
            <a:ext cx="3240000" cy="5760000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228601" y="295929"/>
            <a:ext cx="3449024" cy="397160"/>
          </a:xfrm>
        </p:spPr>
        <p:txBody>
          <a:bodyPr wrap="square">
            <a:spAutoFit/>
          </a:bodyPr>
          <a:lstStyle/>
          <a:p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入力画面④（</a:t>
            </a:r>
            <a:r>
              <a:rPr lang="en-US" altLang="ja-JP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A13AW</a:t>
            </a:r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</a:t>
            </a:r>
          </a:p>
        </p:txBody>
      </p:sp>
      <p:pic>
        <p:nvPicPr>
          <p:cNvPr id="75" name="Picture 3" descr="竹内ロゴ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表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877092"/>
              </p:ext>
            </p:extLst>
          </p:nvPr>
        </p:nvGraphicFramePr>
        <p:xfrm>
          <a:off x="3535565" y="1201774"/>
          <a:ext cx="2625090" cy="4876787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904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46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行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参照</a:t>
                      </a:r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CAN 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CAN_[AUX1_IO] 6Byte 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2-3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CAN_[AUX1_IO] 6Byte 0-1bit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CAN_[IN1] 0Byte 3bit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CAN_[IN2] 2Byte 3bit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CAN_[IN2] 2Byte 1bit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CAN_[IN2] 2Byte 2bit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13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14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15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16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sng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17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sng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17" name="角丸四角形 16"/>
          <p:cNvSpPr/>
          <p:nvPr/>
        </p:nvSpPr>
        <p:spPr>
          <a:xfrm>
            <a:off x="306457" y="6147749"/>
            <a:ext cx="991468" cy="30861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D5</a:t>
            </a:r>
          </a:p>
        </p:txBody>
      </p:sp>
      <p:sp>
        <p:nvSpPr>
          <p:cNvPr id="18" name="角丸四角形 17"/>
          <p:cNvSpPr/>
          <p:nvPr/>
        </p:nvSpPr>
        <p:spPr>
          <a:xfrm>
            <a:off x="1373590" y="6147255"/>
            <a:ext cx="991468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D6</a:t>
            </a:r>
          </a:p>
        </p:txBody>
      </p:sp>
      <p:sp>
        <p:nvSpPr>
          <p:cNvPr id="19" name="角丸四角形 18"/>
          <p:cNvSpPr/>
          <p:nvPr/>
        </p:nvSpPr>
        <p:spPr>
          <a:xfrm>
            <a:off x="2440723" y="6147255"/>
            <a:ext cx="991468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D7</a:t>
            </a:r>
          </a:p>
        </p:txBody>
      </p:sp>
    </p:spTree>
    <p:extLst>
      <p:ext uri="{BB962C8B-B14F-4D97-AF65-F5344CB8AC3E}">
        <p14:creationId xmlns:p14="http://schemas.microsoft.com/office/powerpoint/2010/main" val="186848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227594A3-8BD2-DC8C-4132-A9B90E489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0">
            <a:off x="-894841" y="1966617"/>
            <a:ext cx="5760000" cy="3240000"/>
          </a:xfrm>
          <a:prstGeom prst="rect">
            <a:avLst/>
          </a:prstGeom>
        </p:spPr>
      </p:pic>
      <p:grpSp>
        <p:nvGrpSpPr>
          <p:cNvPr id="15" name="グループ化 14"/>
          <p:cNvGrpSpPr/>
          <p:nvPr/>
        </p:nvGrpSpPr>
        <p:grpSpPr>
          <a:xfrm>
            <a:off x="1614488" y="-6391275"/>
            <a:ext cx="0" cy="0"/>
            <a:chOff x="1614488" y="-6391275"/>
            <a:chExt cx="0" cy="0"/>
          </a:xfrm>
        </p:grpSpPr>
        <p:sp>
          <p:nvSpPr>
            <p:cNvPr id="16" name="Line 151"/>
            <p:cNvSpPr>
              <a:spLocks noChangeShapeType="1"/>
            </p:cNvSpPr>
            <p:nvPr/>
          </p:nvSpPr>
          <p:spPr bwMode="auto">
            <a:xfrm>
              <a:off x="116" y="10795"/>
              <a:ext cx="0" cy="447"/>
            </a:xfrm>
            <a:prstGeom prst="line">
              <a:avLst/>
            </a:prstGeom>
            <a:noFill/>
            <a:ln w="31750">
              <a:solidFill>
                <a:srgbClr xmlns:mc="http://schemas.openxmlformats.org/markup-compatibility/2006" xmlns:a14="http://schemas.microsoft.com/office/drawing/2010/main" val="FF0000" mc:Ignorable="a14" a14:legacySpreadsheetColorIndex="1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 sz="1801" dirty="0"/>
            </a:p>
          </p:txBody>
        </p:sp>
        <p:sp>
          <p:nvSpPr>
            <p:cNvPr id="17" name="Line 152"/>
            <p:cNvSpPr>
              <a:spLocks noChangeShapeType="1"/>
            </p:cNvSpPr>
            <p:nvPr/>
          </p:nvSpPr>
          <p:spPr bwMode="auto">
            <a:xfrm>
              <a:off x="115" y="11242"/>
              <a:ext cx="39" cy="0"/>
            </a:xfrm>
            <a:prstGeom prst="line">
              <a:avLst/>
            </a:prstGeom>
            <a:noFill/>
            <a:ln w="31750">
              <a:solidFill>
                <a:srgbClr xmlns:mc="http://schemas.openxmlformats.org/markup-compatibility/2006" xmlns:a14="http://schemas.microsoft.com/office/drawing/2010/main" val="FF0000" mc:Ignorable="a14" a14:legacySpreadsheetColorIndex="1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 sz="1801" dirty="0"/>
            </a:p>
          </p:txBody>
        </p:sp>
      </p:grpSp>
      <p:pic>
        <p:nvPicPr>
          <p:cNvPr id="33" name="Picture 3" descr="竹内ロゴ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テキスト ボックス 63"/>
          <p:cNvSpPr txBox="1"/>
          <p:nvPr/>
        </p:nvSpPr>
        <p:spPr>
          <a:xfrm>
            <a:off x="134223" y="6575022"/>
            <a:ext cx="4447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例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エンジン情報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/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車両情報画面アイコンを選択している場合</a:t>
            </a:r>
          </a:p>
        </p:txBody>
      </p:sp>
      <p:sp>
        <p:nvSpPr>
          <p:cNvPr id="65" name="タイトル 1"/>
          <p:cNvSpPr txBox="1">
            <a:spLocks/>
          </p:cNvSpPr>
          <p:nvPr/>
        </p:nvSpPr>
        <p:spPr>
          <a:xfrm>
            <a:off x="228601" y="295928"/>
            <a:ext cx="3587908" cy="397162"/>
          </a:xfrm>
          <a:prstGeom prst="rect">
            <a:avLst/>
          </a:prstGeom>
        </p:spPr>
        <p:txBody>
          <a:bodyPr vert="horz" wrap="square" lIns="91440" tIns="45721" rIns="91440" bIns="45721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裏メニュー画面</a:t>
            </a:r>
          </a:p>
        </p:txBody>
      </p:sp>
      <p:sp>
        <p:nvSpPr>
          <p:cNvPr id="46" name="テキスト ボックス 59"/>
          <p:cNvSpPr txBox="1"/>
          <p:nvPr/>
        </p:nvSpPr>
        <p:spPr>
          <a:xfrm>
            <a:off x="3988113" y="393309"/>
            <a:ext cx="8216587" cy="575310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・この画面を表示しているとき、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CAN_[CLI2] 0Byte 0-3bit 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に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6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を送信し続ける</a:t>
            </a:r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・待機モード → 作業モードになった時、カメラ画面に遷移する</a:t>
            </a:r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・待機モードの時、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30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秒間操作が無い場合はメイン画面に遷移する</a:t>
            </a:r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・作業モードの時、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30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秒間操作が無い場合はカメラ画面に遷移する</a:t>
            </a:r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・この画面を表示した時、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S1-1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のアイコンを拡大表示する</a:t>
            </a:r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・裏メニュー画面から他の画面に遷移し、再び裏メニュー画面に遷移した時は前回拡大したアイコンを拡大表示する</a:t>
            </a:r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　例：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S1-2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のアイコンが拡大状態でメニュー画面に遷移し、再び裏メニュー画面に遷移したときは</a:t>
            </a:r>
            <a:r>
              <a:rPr lang="en-US" altLang="ja-JP" sz="1200" dirty="0">
                <a:latin typeface="+mn-ea"/>
                <a:cs typeface="メイリオ" panose="020B0604030504040204" pitchFamily="50" charset="-128"/>
              </a:rPr>
              <a:t>S1-2</a:t>
            </a:r>
            <a:r>
              <a:rPr lang="ja-JP" altLang="en-US" sz="1200" dirty="0">
                <a:latin typeface="+mn-ea"/>
                <a:cs typeface="メイリオ" panose="020B0604030504040204" pitchFamily="50" charset="-128"/>
              </a:rPr>
              <a:t>アイコンが拡大表示される。</a:t>
            </a:r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FF0000"/>
              </a:solidFill>
              <a:latin typeface="+mn-ea"/>
              <a:cs typeface="メイリオ" panose="020B0604030504040204" pitchFamily="50" charset="-128"/>
            </a:endParaRPr>
          </a:p>
          <a:p>
            <a:r>
              <a:rPr lang="en-US" altLang="ja-JP" sz="1200" dirty="0">
                <a:solidFill>
                  <a:srgbClr val="FF0000"/>
                </a:solidFill>
                <a:latin typeface="+mn-ea"/>
                <a:cs typeface="メイリオ" panose="020B0604030504040204" pitchFamily="50" charset="-128"/>
              </a:rPr>
              <a:t>※</a:t>
            </a:r>
            <a:r>
              <a:rPr lang="ja-JP" altLang="en-US" sz="1200" dirty="0">
                <a:solidFill>
                  <a:srgbClr val="FF0000"/>
                </a:solidFill>
                <a:latin typeface="+mn-ea"/>
                <a:cs typeface="メイリオ" panose="020B0604030504040204" pitchFamily="50" charset="-128"/>
              </a:rPr>
              <a:t>タッチパネル操作</a:t>
            </a:r>
            <a:endParaRPr lang="en-US" altLang="ja-JP" sz="1200" dirty="0">
              <a:solidFill>
                <a:srgbClr val="FF0000"/>
              </a:solidFill>
              <a:latin typeface="+mn-ea"/>
              <a:cs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FF0000"/>
              </a:solidFill>
              <a:latin typeface="+mn-ea"/>
              <a:cs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FF0000"/>
              </a:solidFill>
              <a:latin typeface="+mn-ea"/>
              <a:cs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FF0000"/>
              </a:solidFill>
              <a:latin typeface="+mn-ea"/>
              <a:cs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FF0000"/>
              </a:solidFill>
              <a:latin typeface="+mn-ea"/>
              <a:cs typeface="メイリオ" panose="020B0604030504040204" pitchFamily="50" charset="-128"/>
            </a:endParaRPr>
          </a:p>
          <a:p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  <a:p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  <a:p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  <a:p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  <a:p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  <a:p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  <a:p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  <a:p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  <a:p>
            <a:endParaRPr lang="en-US" altLang="ja-JP" sz="1200" dirty="0">
              <a:latin typeface="+mn-ea"/>
              <a:cs typeface="メイリオ" panose="020B0604030504040204" pitchFamily="50" charset="-128"/>
            </a:endParaRPr>
          </a:p>
          <a:p>
            <a:r>
              <a:rPr lang="en-US" altLang="ja-JP" sz="1200" dirty="0">
                <a:solidFill>
                  <a:srgbClr val="FF0000"/>
                </a:solidFill>
                <a:latin typeface="+mn-ea"/>
                <a:cs typeface="メイリオ" panose="020B0604030504040204" pitchFamily="50" charset="-128"/>
              </a:rPr>
              <a:t>※CAN</a:t>
            </a:r>
            <a:r>
              <a:rPr lang="ja-JP" altLang="en-US" sz="1200" dirty="0">
                <a:solidFill>
                  <a:srgbClr val="FF0000"/>
                </a:solidFill>
                <a:latin typeface="+mn-ea"/>
                <a:cs typeface="メイリオ" panose="020B0604030504040204" pitchFamily="50" charset="-128"/>
              </a:rPr>
              <a:t>信号による操作</a:t>
            </a:r>
            <a:endParaRPr lang="en-US" altLang="ja-JP" sz="1200" dirty="0">
              <a:solidFill>
                <a:srgbClr val="FF0000"/>
              </a:solidFill>
              <a:latin typeface="+mn-ea"/>
              <a:cs typeface="メイリオ" panose="020B0604030504040204" pitchFamily="50" charset="-128"/>
            </a:endParaRPr>
          </a:p>
        </p:txBody>
      </p:sp>
      <p:sp>
        <p:nvSpPr>
          <p:cNvPr id="19" name="角丸四角形 18"/>
          <p:cNvSpPr/>
          <p:nvPr/>
        </p:nvSpPr>
        <p:spPr>
          <a:xfrm>
            <a:off x="474235" y="2409604"/>
            <a:ext cx="555684" cy="466946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S1-2</a:t>
            </a:r>
          </a:p>
        </p:txBody>
      </p:sp>
      <p:sp>
        <p:nvSpPr>
          <p:cNvPr id="20" name="角丸四角形 19"/>
          <p:cNvSpPr/>
          <p:nvPr/>
        </p:nvSpPr>
        <p:spPr>
          <a:xfrm>
            <a:off x="474235" y="3147884"/>
            <a:ext cx="555684" cy="466946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S1-3</a:t>
            </a:r>
          </a:p>
        </p:txBody>
      </p:sp>
      <p:sp>
        <p:nvSpPr>
          <p:cNvPr id="24" name="角丸四角形 23"/>
          <p:cNvSpPr/>
          <p:nvPr/>
        </p:nvSpPr>
        <p:spPr>
          <a:xfrm>
            <a:off x="332158" y="6124575"/>
            <a:ext cx="1046207" cy="30861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D5</a:t>
            </a:r>
          </a:p>
        </p:txBody>
      </p:sp>
      <p:sp>
        <p:nvSpPr>
          <p:cNvPr id="25" name="角丸四角形 24"/>
          <p:cNvSpPr/>
          <p:nvPr/>
        </p:nvSpPr>
        <p:spPr>
          <a:xfrm>
            <a:off x="1411366" y="6123587"/>
            <a:ext cx="1098000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D6</a:t>
            </a:r>
          </a:p>
        </p:txBody>
      </p:sp>
      <p:sp>
        <p:nvSpPr>
          <p:cNvPr id="29" name="角丸四角形 28"/>
          <p:cNvSpPr/>
          <p:nvPr/>
        </p:nvSpPr>
        <p:spPr>
          <a:xfrm>
            <a:off x="2540159" y="6123587"/>
            <a:ext cx="1098000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D7</a:t>
            </a: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507426"/>
              </p:ext>
            </p:extLst>
          </p:nvPr>
        </p:nvGraphicFramePr>
        <p:xfrm>
          <a:off x="4100132" y="2094235"/>
          <a:ext cx="7899401" cy="215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5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46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67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ボタン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操作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条件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動作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D5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押して離す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メニュー画面に遷移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D6</a:t>
                      </a:r>
                      <a:endParaRPr lang="ja-JP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押して離す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待機モード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メイン画面に遷移</a:t>
                      </a:r>
                      <a:endParaRPr lang="ja-JP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571314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作業モード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カメラ画面に遷移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9689638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D7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押して離す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アイコンが拡大表示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拡大中のアイコンに対応した画面に遷移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S1-1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押して離す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エンジン情報画面①に遷移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S1-2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押して離す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入力画面①に遷移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S1-3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押して離す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オプション選択画面に遷移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S1-4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押して離す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キャリブレーション画面に遷移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3611865"/>
                  </a:ext>
                </a:extLst>
              </a:tr>
            </a:tbl>
          </a:graphicData>
        </a:graphic>
      </p:graphicFrame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646717"/>
              </p:ext>
            </p:extLst>
          </p:nvPr>
        </p:nvGraphicFramePr>
        <p:xfrm>
          <a:off x="4100131" y="4672913"/>
          <a:ext cx="7899401" cy="184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5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46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67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ボタン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操作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条件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動作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ジョグダイアル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上下左右に動かす</a:t>
                      </a:r>
                      <a:endParaRPr lang="en-US" altLang="ja-JP" sz="1100" u="none" strike="noStrike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ダイアルを回す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アイコンを拡大表示</a:t>
                      </a:r>
                      <a:b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ja-JP" sz="1100" u="none" strike="noStrike">
                          <a:effectLst/>
                          <a:latin typeface="+mn-ea"/>
                          <a:ea typeface="+mn-ea"/>
                        </a:rPr>
                        <a:t>※</a:t>
                      </a:r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拡大表示の順番はカーソル遷移図を参照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決定ボタン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押して離す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S1-1</a:t>
                      </a:r>
                      <a:r>
                        <a:rPr lang="ja-JP" altLang="en-US" sz="1100" u="none" strike="noStrike" dirty="0" err="1">
                          <a:effectLst/>
                          <a:latin typeface="+mn-ea"/>
                          <a:ea typeface="+mn-ea"/>
                        </a:rPr>
                        <a:t>が拡</a:t>
                      </a:r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大表示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エンジン情報画面①に遷移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決定ボタン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押して離す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S1-2</a:t>
                      </a:r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が拡大表示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入力画面①に遷移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決定ボタン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押して離す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S1-3</a:t>
                      </a:r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が拡大表示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オプション選択画面に遷移</a:t>
                      </a:r>
                      <a:endParaRPr lang="en-US" altLang="ja-JP" sz="110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決定ボタン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押して離す</a:t>
                      </a:r>
                      <a:endParaRPr lang="ja-JP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S1-</a:t>
                      </a:r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ja-JP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が拡大表示</a:t>
                      </a:r>
                      <a:endParaRPr lang="ja-JP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キャリブレーション画面に遷移</a:t>
                      </a:r>
                      <a:endParaRPr lang="en-US" altLang="ja-JP" sz="110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11674046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SW4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押して離す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メニュー画面に遷移</a:t>
                      </a:r>
                      <a:endParaRPr lang="en-US" altLang="ja-JP" sz="110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" name="図 4"/>
          <p:cNvPicPr>
            <a:picLocks noChangeAspect="1"/>
          </p:cNvPicPr>
          <p:nvPr/>
        </p:nvPicPr>
        <p:blipFill rotWithShape="1">
          <a:blip r:embed="rId5"/>
          <a:srcRect l="9698" t="9720" r="5677" b="5974"/>
          <a:stretch/>
        </p:blipFill>
        <p:spPr>
          <a:xfrm rot="16200000">
            <a:off x="1009193" y="1029871"/>
            <a:ext cx="713276" cy="1783189"/>
          </a:xfrm>
          <a:prstGeom prst="rect">
            <a:avLst/>
          </a:prstGeom>
        </p:spPr>
      </p:pic>
      <p:sp>
        <p:nvSpPr>
          <p:cNvPr id="18" name="角丸四角形 17"/>
          <p:cNvSpPr/>
          <p:nvPr/>
        </p:nvSpPr>
        <p:spPr>
          <a:xfrm>
            <a:off x="474235" y="1535385"/>
            <a:ext cx="1988732" cy="772651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S1-1</a:t>
            </a:r>
          </a:p>
        </p:txBody>
      </p:sp>
      <p:sp>
        <p:nvSpPr>
          <p:cNvPr id="28" name="角丸四角形 19">
            <a:extLst>
              <a:ext uri="{FF2B5EF4-FFF2-40B4-BE49-F238E27FC236}">
                <a16:creationId xmlns:a16="http://schemas.microsoft.com/office/drawing/2014/main" id="{0DEE1F88-CBAE-6CC1-9051-9BBCE07485BB}"/>
              </a:ext>
            </a:extLst>
          </p:cNvPr>
          <p:cNvSpPr/>
          <p:nvPr/>
        </p:nvSpPr>
        <p:spPr>
          <a:xfrm>
            <a:off x="474235" y="3893187"/>
            <a:ext cx="555684" cy="466946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S1-4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F1A3262-453D-ACBD-826D-0601C71C8FB3}"/>
              </a:ext>
            </a:extLst>
          </p:cNvPr>
          <p:cNvSpPr txBox="1"/>
          <p:nvPr/>
        </p:nvSpPr>
        <p:spPr>
          <a:xfrm>
            <a:off x="3770734" y="561278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Δ1</a:t>
            </a:r>
            <a:endParaRPr kumimoji="1" lang="ja-JP" altLang="en-US" sz="1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BDF9C72-5BCB-3E3F-7434-C7BBDF523C8E}"/>
              </a:ext>
            </a:extLst>
          </p:cNvPr>
          <p:cNvSpPr txBox="1"/>
          <p:nvPr/>
        </p:nvSpPr>
        <p:spPr>
          <a:xfrm>
            <a:off x="3770734" y="929941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Δ1</a:t>
            </a:r>
            <a:endParaRPr kumimoji="1" lang="ja-JP" altLang="en-US" sz="1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0091A83-4DC5-8283-FCDF-77052CB5148C}"/>
              </a:ext>
            </a:extLst>
          </p:cNvPr>
          <p:cNvSpPr txBox="1"/>
          <p:nvPr/>
        </p:nvSpPr>
        <p:spPr>
          <a:xfrm>
            <a:off x="3767515" y="745610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Δ1</a:t>
            </a:r>
            <a:endParaRPr kumimoji="1" lang="ja-JP" altLang="en-US" sz="14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9DA522A-77F0-378C-1B16-99F8C06D14E7}"/>
              </a:ext>
            </a:extLst>
          </p:cNvPr>
          <p:cNvSpPr txBox="1"/>
          <p:nvPr/>
        </p:nvSpPr>
        <p:spPr>
          <a:xfrm>
            <a:off x="3771730" y="2541730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Δ1</a:t>
            </a:r>
            <a:endParaRPr kumimoji="1" lang="ja-JP" altLang="en-US" sz="14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707555A1-5FA0-AF7C-A7B9-BD51740BE0B4}"/>
              </a:ext>
            </a:extLst>
          </p:cNvPr>
          <p:cNvSpPr txBox="1"/>
          <p:nvPr/>
        </p:nvSpPr>
        <p:spPr>
          <a:xfrm>
            <a:off x="3766562" y="2781988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Δ1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463214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59200" y="715979"/>
            <a:ext cx="3240000" cy="5760000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228601" y="295929"/>
            <a:ext cx="3449024" cy="397160"/>
          </a:xfrm>
        </p:spPr>
        <p:txBody>
          <a:bodyPr wrap="square">
            <a:spAutoFit/>
          </a:bodyPr>
          <a:lstStyle/>
          <a:p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入力画面⑤（</a:t>
            </a:r>
            <a:r>
              <a:rPr lang="en-US" altLang="ja-JP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A13AW</a:t>
            </a:r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</a:t>
            </a:r>
          </a:p>
        </p:txBody>
      </p:sp>
      <p:pic>
        <p:nvPicPr>
          <p:cNvPr id="75" name="Picture 3" descr="竹内ロゴ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表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825748"/>
              </p:ext>
            </p:extLst>
          </p:nvPr>
        </p:nvGraphicFramePr>
        <p:xfrm>
          <a:off x="3535565" y="1221801"/>
          <a:ext cx="2625090" cy="4876787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904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46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行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参照</a:t>
                      </a:r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CAN 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sng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sng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u="none" strike="noStrike" dirty="0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100" b="0" dirty="0">
                          <a:latin typeface="+mn-ea"/>
                          <a:ea typeface="+mn-ea"/>
                        </a:rPr>
                        <a:t>-</a:t>
                      </a:r>
                      <a:endParaRPr lang="ja-JP" altLang="en-US" sz="1100" b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CAN_[IN2] 7Byte 1bit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CAN_[IN2] 7Byte 2bit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sngStrike" baseline="0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sngStrike" baseline="0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sngStrike" baseline="0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13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14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15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16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17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18" name="角丸四角形 17"/>
          <p:cNvSpPr/>
          <p:nvPr/>
        </p:nvSpPr>
        <p:spPr>
          <a:xfrm>
            <a:off x="306457" y="6147749"/>
            <a:ext cx="991468" cy="30861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D5</a:t>
            </a:r>
          </a:p>
        </p:txBody>
      </p:sp>
      <p:sp>
        <p:nvSpPr>
          <p:cNvPr id="19" name="角丸四角形 18"/>
          <p:cNvSpPr/>
          <p:nvPr/>
        </p:nvSpPr>
        <p:spPr>
          <a:xfrm>
            <a:off x="1373590" y="6147255"/>
            <a:ext cx="991468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D6</a:t>
            </a:r>
          </a:p>
        </p:txBody>
      </p:sp>
      <p:sp>
        <p:nvSpPr>
          <p:cNvPr id="20" name="角丸四角形 19"/>
          <p:cNvSpPr/>
          <p:nvPr/>
        </p:nvSpPr>
        <p:spPr>
          <a:xfrm>
            <a:off x="2440723" y="6147255"/>
            <a:ext cx="991468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D7</a:t>
            </a:r>
          </a:p>
        </p:txBody>
      </p:sp>
    </p:spTree>
    <p:extLst>
      <p:ext uri="{BB962C8B-B14F-4D97-AF65-F5344CB8AC3E}">
        <p14:creationId xmlns:p14="http://schemas.microsoft.com/office/powerpoint/2010/main" val="19489486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58841" y="715979"/>
            <a:ext cx="3240000" cy="5760000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228601" y="295929"/>
            <a:ext cx="3449024" cy="397160"/>
          </a:xfrm>
        </p:spPr>
        <p:txBody>
          <a:bodyPr wrap="square">
            <a:spAutoFit/>
          </a:bodyPr>
          <a:lstStyle/>
          <a:p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入力画面⑥（</a:t>
            </a:r>
            <a:r>
              <a:rPr lang="en-US" altLang="ja-JP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A13AW</a:t>
            </a:r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</a:t>
            </a:r>
          </a:p>
        </p:txBody>
      </p:sp>
      <p:pic>
        <p:nvPicPr>
          <p:cNvPr id="75" name="Picture 3" descr="竹内ロゴ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表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839269"/>
              </p:ext>
            </p:extLst>
          </p:nvPr>
        </p:nvGraphicFramePr>
        <p:xfrm>
          <a:off x="3564858" y="1244465"/>
          <a:ext cx="2133600" cy="4876787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行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参照</a:t>
                      </a:r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CAN 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100" dirty="0">
                          <a:latin typeface="+mn-ea"/>
                          <a:ea typeface="+mn-ea"/>
                        </a:rPr>
                        <a:t>-</a:t>
                      </a:r>
                      <a:endParaRPr lang="ja-JP" altLang="en-US" sz="11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CAN_[IN22] 4-5Byte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100" dirty="0">
                          <a:latin typeface="+mn-ea"/>
                          <a:ea typeface="+mn-ea"/>
                        </a:rPr>
                        <a:t>-</a:t>
                      </a:r>
                      <a:endParaRPr lang="ja-JP" altLang="en-US" sz="11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100" dirty="0">
                          <a:latin typeface="+mn-ea"/>
                          <a:ea typeface="+mn-ea"/>
                        </a:rPr>
                        <a:t>-</a:t>
                      </a:r>
                      <a:endParaRPr lang="ja-JP" altLang="en-US" sz="11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100" dirty="0">
                          <a:latin typeface="+mn-ea"/>
                          <a:ea typeface="+mn-ea"/>
                        </a:rPr>
                        <a:t>-</a:t>
                      </a:r>
                      <a:endParaRPr lang="ja-JP" altLang="en-US" sz="11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100" dirty="0">
                          <a:latin typeface="+mn-ea"/>
                          <a:ea typeface="+mn-ea"/>
                        </a:rPr>
                        <a:t>-</a:t>
                      </a:r>
                      <a:endParaRPr lang="ja-JP" altLang="en-US" sz="11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100" dirty="0">
                          <a:latin typeface="+mn-ea"/>
                          <a:ea typeface="+mn-ea"/>
                        </a:rPr>
                        <a:t>-</a:t>
                      </a:r>
                      <a:endParaRPr lang="ja-JP" altLang="en-US" sz="11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100" dirty="0">
                          <a:latin typeface="+mn-ea"/>
                          <a:ea typeface="+mn-ea"/>
                        </a:rPr>
                        <a:t>-</a:t>
                      </a:r>
                      <a:endParaRPr lang="ja-JP" altLang="en-US" sz="11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100" dirty="0">
                          <a:latin typeface="+mn-ea"/>
                          <a:ea typeface="+mn-ea"/>
                        </a:rPr>
                        <a:t>-</a:t>
                      </a:r>
                      <a:endParaRPr lang="ja-JP" altLang="en-US" sz="11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ja-JP" altLang="en-US" sz="11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ja-JP" altLang="en-US" sz="11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ja-JP" altLang="en-US" sz="11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13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ja-JP" altLang="en-US" sz="11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14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ja-JP" altLang="en-US" sz="11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15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ja-JP" altLang="en-US" sz="11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16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ja-JP" altLang="en-US" sz="11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17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ja-JP" altLang="en-US" sz="11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ja-JP" altLang="en-US" sz="11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11" name="角丸四角形 10"/>
          <p:cNvSpPr/>
          <p:nvPr/>
        </p:nvSpPr>
        <p:spPr>
          <a:xfrm>
            <a:off x="306457" y="6147749"/>
            <a:ext cx="991468" cy="30861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D5</a:t>
            </a:r>
          </a:p>
        </p:txBody>
      </p:sp>
      <p:sp>
        <p:nvSpPr>
          <p:cNvPr id="12" name="角丸四角形 11"/>
          <p:cNvSpPr/>
          <p:nvPr/>
        </p:nvSpPr>
        <p:spPr>
          <a:xfrm>
            <a:off x="1373590" y="6147255"/>
            <a:ext cx="991468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D6</a:t>
            </a:r>
          </a:p>
        </p:txBody>
      </p:sp>
      <p:sp>
        <p:nvSpPr>
          <p:cNvPr id="13" name="角丸四角形 12"/>
          <p:cNvSpPr/>
          <p:nvPr/>
        </p:nvSpPr>
        <p:spPr>
          <a:xfrm>
            <a:off x="2440723" y="6147255"/>
            <a:ext cx="991468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D7</a:t>
            </a:r>
          </a:p>
        </p:txBody>
      </p:sp>
    </p:spTree>
    <p:extLst>
      <p:ext uri="{BB962C8B-B14F-4D97-AF65-F5344CB8AC3E}">
        <p14:creationId xmlns:p14="http://schemas.microsoft.com/office/powerpoint/2010/main" val="36857711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図 27">
            <a:extLst>
              <a:ext uri="{FF2B5EF4-FFF2-40B4-BE49-F238E27FC236}">
                <a16:creationId xmlns:a16="http://schemas.microsoft.com/office/drawing/2014/main" id="{FC732F74-74B0-622D-7402-EDEC23DD0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15979"/>
            <a:ext cx="3243836" cy="5760000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228601" y="291697"/>
            <a:ext cx="3449024" cy="405624"/>
          </a:xfrm>
        </p:spPr>
        <p:txBody>
          <a:bodyPr wrap="square">
            <a:spAutoFit/>
          </a:bodyPr>
          <a:lstStyle/>
          <a:p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出力画面①（</a:t>
            </a:r>
            <a:r>
              <a:rPr lang="en-US" altLang="ja-JP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A13AW</a:t>
            </a:r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</a:t>
            </a:r>
          </a:p>
        </p:txBody>
      </p:sp>
      <p:pic>
        <p:nvPicPr>
          <p:cNvPr id="58" name="Picture 3" descr="竹内ロゴ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表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634475"/>
              </p:ext>
            </p:extLst>
          </p:nvPr>
        </p:nvGraphicFramePr>
        <p:xfrm>
          <a:off x="3515300" y="1204765"/>
          <a:ext cx="4368311" cy="4876787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41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65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行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参照</a:t>
                      </a:r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CAN 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CAN_[OUT6] 0Byte 0bit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CAN_[OUT9] 0-1Byte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1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CAN_[OUT1] 2Byte 1bit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CAN_[OUT1] 4Byte 7bit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CAN_[OUT1] 3Byte 4bit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CAN_[OUT1] 0Byte 0bit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CAN_[OUT4] 4-5Byte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CAN_[OUT4] 2-3Byte</a:t>
                      </a:r>
                      <a:endParaRPr lang="en-US" altLang="ja-JP" sz="1100" b="0" i="0" u="none" strike="sng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CAN_[OUT3] 0-1Byte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CAN_[OUT6] 4Byte 5bit</a:t>
                      </a:r>
                      <a:endParaRPr lang="en-US" sz="1100" b="0" i="0" u="none" strike="sngStrike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CAN_[OUT6] 2Byte 1bit</a:t>
                      </a:r>
                      <a:endParaRPr lang="en-US" altLang="ja-JP" sz="1100" b="0" i="0" u="none" strike="sngStrike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1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CAN_[OUT1] 2Byte 0bit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13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CAN_[OUT6] 2Byte 1bit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14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CAN_[OUT6] 3Byte 3bit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15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CAN_[OUT1] 0Byte 3bit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16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17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CAN_[OUT10] 0-1Byte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18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CAN_[OUT10] 2-3Byte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33" name="角丸四角形 32"/>
          <p:cNvSpPr/>
          <p:nvPr/>
        </p:nvSpPr>
        <p:spPr>
          <a:xfrm>
            <a:off x="306457" y="6147749"/>
            <a:ext cx="991468" cy="30861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D5</a:t>
            </a:r>
          </a:p>
        </p:txBody>
      </p:sp>
      <p:sp>
        <p:nvSpPr>
          <p:cNvPr id="34" name="角丸四角形 33"/>
          <p:cNvSpPr/>
          <p:nvPr/>
        </p:nvSpPr>
        <p:spPr>
          <a:xfrm>
            <a:off x="1381210" y="6147255"/>
            <a:ext cx="991468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D6</a:t>
            </a:r>
          </a:p>
        </p:txBody>
      </p:sp>
      <p:sp>
        <p:nvSpPr>
          <p:cNvPr id="35" name="角丸四角形 34"/>
          <p:cNvSpPr/>
          <p:nvPr/>
        </p:nvSpPr>
        <p:spPr>
          <a:xfrm>
            <a:off x="2440723" y="6147255"/>
            <a:ext cx="991468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D7</a:t>
            </a:r>
          </a:p>
        </p:txBody>
      </p:sp>
    </p:spTree>
    <p:extLst>
      <p:ext uri="{BB962C8B-B14F-4D97-AF65-F5344CB8AC3E}">
        <p14:creationId xmlns:p14="http://schemas.microsoft.com/office/powerpoint/2010/main" val="34863261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D3B47AD0-243A-6807-4D09-02200AA6B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48" y="693089"/>
            <a:ext cx="3264394" cy="5782890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228601" y="295929"/>
            <a:ext cx="3449024" cy="397160"/>
          </a:xfrm>
        </p:spPr>
        <p:txBody>
          <a:bodyPr wrap="square">
            <a:spAutoFit/>
          </a:bodyPr>
          <a:lstStyle/>
          <a:p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出力画面②（</a:t>
            </a:r>
            <a:r>
              <a:rPr lang="en-US" altLang="ja-JP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A13AW</a:t>
            </a:r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</a:t>
            </a:r>
          </a:p>
        </p:txBody>
      </p:sp>
      <p:pic>
        <p:nvPicPr>
          <p:cNvPr id="65" name="Picture 3" descr="竹内ロゴ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表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658379"/>
              </p:ext>
            </p:extLst>
          </p:nvPr>
        </p:nvGraphicFramePr>
        <p:xfrm>
          <a:off x="3544800" y="1209153"/>
          <a:ext cx="4249371" cy="4876787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221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7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行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参照</a:t>
                      </a:r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CAN 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CAN_[OUT6] 4Byte 6bit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1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CAN_[OUT1] 2Byte 5bit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CAN_[OUT14] 0-1Byte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CAN_[OUT14] 2-3Byte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CAN_[OUT6] 0Byte 3bit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CAN_[OUT1] 0Byte 5bit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CAN_[OUT6] 1Byte 5bit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CAN_[OUT6] 1Byte 6bit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CAN_[OUT1] 1Byte 6bit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CAN_[OUT20] 0-1Byte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CAN_[OUT20] 2-3Byte</a:t>
                      </a:r>
                      <a:endParaRPr lang="en-US" sz="1100" b="0" i="0" u="none" strike="sngStrike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13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CAN_[AUX_PIO] 0-1Byte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14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CAN_[AUX_PIO] 2-3Byte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15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CAN_[OUT6] 2Byte 0bit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16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CAN_[OUT1] 0Byte 4bit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17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CAN_[OUT6] 2Byte 2bit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18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CAN_[OUT1] 6Byte 7bit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18" name="角丸四角形 17"/>
          <p:cNvSpPr/>
          <p:nvPr/>
        </p:nvSpPr>
        <p:spPr>
          <a:xfrm>
            <a:off x="306457" y="6147749"/>
            <a:ext cx="991468" cy="30861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D5</a:t>
            </a:r>
          </a:p>
        </p:txBody>
      </p:sp>
      <p:sp>
        <p:nvSpPr>
          <p:cNvPr id="19" name="角丸四角形 18"/>
          <p:cNvSpPr/>
          <p:nvPr/>
        </p:nvSpPr>
        <p:spPr>
          <a:xfrm>
            <a:off x="1373590" y="6147255"/>
            <a:ext cx="991468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D6</a:t>
            </a:r>
          </a:p>
        </p:txBody>
      </p:sp>
      <p:sp>
        <p:nvSpPr>
          <p:cNvPr id="20" name="角丸四角形 19"/>
          <p:cNvSpPr/>
          <p:nvPr/>
        </p:nvSpPr>
        <p:spPr>
          <a:xfrm>
            <a:off x="2440723" y="6147255"/>
            <a:ext cx="991468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D7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298BBBA-31B9-331A-485E-5276D75A2E4B}"/>
              </a:ext>
            </a:extLst>
          </p:cNvPr>
          <p:cNvSpPr txBox="1"/>
          <p:nvPr/>
        </p:nvSpPr>
        <p:spPr>
          <a:xfrm>
            <a:off x="7787595" y="4003537"/>
            <a:ext cx="404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solidFill>
                  <a:srgbClr val="FF0000"/>
                </a:solidFill>
              </a:rPr>
              <a:t>Δ5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8564E98-25A4-F110-2CE3-90D6CAB9CB32}"/>
              </a:ext>
            </a:extLst>
          </p:cNvPr>
          <p:cNvSpPr txBox="1"/>
          <p:nvPr/>
        </p:nvSpPr>
        <p:spPr>
          <a:xfrm>
            <a:off x="7806318" y="4255525"/>
            <a:ext cx="404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solidFill>
                  <a:srgbClr val="FF0000"/>
                </a:solidFill>
              </a:rPr>
              <a:t>Δ5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B0AD73-D574-8F9C-FDC1-27D79B1BF48F}"/>
              </a:ext>
            </a:extLst>
          </p:cNvPr>
          <p:cNvSpPr txBox="1"/>
          <p:nvPr/>
        </p:nvSpPr>
        <p:spPr>
          <a:xfrm>
            <a:off x="-202016" y="4003537"/>
            <a:ext cx="404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solidFill>
                  <a:srgbClr val="FF0000"/>
                </a:solidFill>
              </a:rPr>
              <a:t>Δ5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F6ABAAB-A842-CFA8-4C61-F64E05420F25}"/>
              </a:ext>
            </a:extLst>
          </p:cNvPr>
          <p:cNvSpPr txBox="1"/>
          <p:nvPr/>
        </p:nvSpPr>
        <p:spPr>
          <a:xfrm>
            <a:off x="-214163" y="4255525"/>
            <a:ext cx="404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solidFill>
                  <a:srgbClr val="FF0000"/>
                </a:solidFill>
              </a:rPr>
              <a:t>Δ5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EE49DFD-D649-E0A7-4BDD-48E023EEC5B2}"/>
              </a:ext>
            </a:extLst>
          </p:cNvPr>
          <p:cNvSpPr txBox="1"/>
          <p:nvPr/>
        </p:nvSpPr>
        <p:spPr>
          <a:xfrm>
            <a:off x="802191" y="6562071"/>
            <a:ext cx="249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</a:rPr>
              <a:t>Δ5</a:t>
            </a:r>
            <a:r>
              <a:rPr kumimoji="1" lang="en-US" altLang="ja-JP" sz="1800" dirty="0"/>
              <a:t> </a:t>
            </a:r>
            <a:r>
              <a:rPr kumimoji="1" lang="ja-JP" altLang="en-US" sz="1800" dirty="0"/>
              <a:t>画像差し替え　</a:t>
            </a:r>
          </a:p>
        </p:txBody>
      </p:sp>
    </p:spTree>
    <p:extLst>
      <p:ext uri="{BB962C8B-B14F-4D97-AF65-F5344CB8AC3E}">
        <p14:creationId xmlns:p14="http://schemas.microsoft.com/office/powerpoint/2010/main" val="2766987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F64C4EE5-A417-34E1-F4C8-62C76C801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28" y="732220"/>
            <a:ext cx="3248781" cy="5760000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228601" y="295929"/>
            <a:ext cx="3419083" cy="397160"/>
          </a:xfrm>
        </p:spPr>
        <p:txBody>
          <a:bodyPr wrap="square">
            <a:spAutoFit/>
          </a:bodyPr>
          <a:lstStyle/>
          <a:p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出力画面③（</a:t>
            </a:r>
            <a:r>
              <a:rPr lang="en-US" altLang="ja-JP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A13AW</a:t>
            </a:r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</a:t>
            </a:r>
          </a:p>
        </p:txBody>
      </p:sp>
      <p:pic>
        <p:nvPicPr>
          <p:cNvPr id="58" name="Picture 3" descr="竹内ロゴ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表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82149"/>
              </p:ext>
            </p:extLst>
          </p:nvPr>
        </p:nvGraphicFramePr>
        <p:xfrm>
          <a:off x="3647684" y="1235912"/>
          <a:ext cx="3085382" cy="4620114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05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行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参照</a:t>
                      </a:r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CAN 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CAN_[OUT6] 0Byte 4bit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CAN_[OUT1] 1Byte 7bit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CAN_[OUT6] 4Byte 7bit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CAN_[OUT1] 5Byte 0bit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CAN_[OUT1] 3Byte 2bit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CAN_[OUT23] 0Byte 3bit</a:t>
                      </a:r>
                      <a:r>
                        <a:rPr lang="ja-JP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　　</a:t>
                      </a: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Δ4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CAN_[OUT6] 5Byte 6bit</a:t>
                      </a:r>
                      <a:endParaRPr lang="en-US" altLang="ja-JP" sz="1100" b="0" i="0" u="none" strike="sngStrike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CAN_[OUT6] 5Byte 7bit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CAN_[AUX1_IO] 2-3Byte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13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CAN_[AUX1_IO] 4-5Byte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14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CAN_[AUX2_IO] 2-3Byte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15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CAN_[AUX2_IO] 4-5Byte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16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CAN_[AUX4_IO] 2-3Byte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17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CAN_[AUX4_IO] 4-5Byte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13" name="角丸四角形 12"/>
          <p:cNvSpPr/>
          <p:nvPr/>
        </p:nvSpPr>
        <p:spPr>
          <a:xfrm>
            <a:off x="306457" y="6147749"/>
            <a:ext cx="991468" cy="30861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D5</a:t>
            </a:r>
          </a:p>
        </p:txBody>
      </p:sp>
      <p:sp>
        <p:nvSpPr>
          <p:cNvPr id="14" name="角丸四角形 13"/>
          <p:cNvSpPr/>
          <p:nvPr/>
        </p:nvSpPr>
        <p:spPr>
          <a:xfrm>
            <a:off x="1373590" y="6147255"/>
            <a:ext cx="991468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D6</a:t>
            </a:r>
          </a:p>
        </p:txBody>
      </p:sp>
      <p:sp>
        <p:nvSpPr>
          <p:cNvPr id="15" name="角丸四角形 14"/>
          <p:cNvSpPr/>
          <p:nvPr/>
        </p:nvSpPr>
        <p:spPr>
          <a:xfrm>
            <a:off x="2440723" y="6147255"/>
            <a:ext cx="991468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D7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C6176C1-CFDD-EB90-B364-B070D2F20780}"/>
              </a:ext>
            </a:extLst>
          </p:cNvPr>
          <p:cNvSpPr txBox="1"/>
          <p:nvPr/>
        </p:nvSpPr>
        <p:spPr>
          <a:xfrm>
            <a:off x="802191" y="6562071"/>
            <a:ext cx="249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dirty="0"/>
              <a:t>Δ4</a:t>
            </a:r>
            <a:r>
              <a:rPr lang="en-US" altLang="ja-JP" dirty="0">
                <a:solidFill>
                  <a:srgbClr val="FF0000"/>
                </a:solidFill>
              </a:rPr>
              <a:t>Δ5</a:t>
            </a:r>
            <a:r>
              <a:rPr kumimoji="1" lang="en-US" altLang="ja-JP" sz="1800" dirty="0"/>
              <a:t> </a:t>
            </a:r>
            <a:r>
              <a:rPr kumimoji="1" lang="ja-JP" altLang="en-US" sz="1800" dirty="0"/>
              <a:t>画像差し替え　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C4C3C21-717C-262D-A503-BBCF727D46D2}"/>
              </a:ext>
            </a:extLst>
          </p:cNvPr>
          <p:cNvSpPr txBox="1"/>
          <p:nvPr/>
        </p:nvSpPr>
        <p:spPr>
          <a:xfrm>
            <a:off x="6733065" y="3773339"/>
            <a:ext cx="404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solidFill>
                  <a:srgbClr val="FF0000"/>
                </a:solidFill>
              </a:rPr>
              <a:t>Δ5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84CC603-0499-213D-4D2D-FA169F2B72FD}"/>
              </a:ext>
            </a:extLst>
          </p:cNvPr>
          <p:cNvSpPr txBox="1"/>
          <p:nvPr/>
        </p:nvSpPr>
        <p:spPr>
          <a:xfrm>
            <a:off x="6733066" y="3514252"/>
            <a:ext cx="404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solidFill>
                  <a:srgbClr val="FF0000"/>
                </a:solidFill>
              </a:rPr>
              <a:t>Δ5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1DC8970-66CE-941E-00D0-584588E9EC18}"/>
              </a:ext>
            </a:extLst>
          </p:cNvPr>
          <p:cNvSpPr txBox="1"/>
          <p:nvPr/>
        </p:nvSpPr>
        <p:spPr>
          <a:xfrm>
            <a:off x="-209996" y="3745285"/>
            <a:ext cx="404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solidFill>
                  <a:srgbClr val="FF0000"/>
                </a:solidFill>
              </a:rPr>
              <a:t>Δ5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9542C95-1D8A-F704-EADF-BBF1ADFCAA52}"/>
              </a:ext>
            </a:extLst>
          </p:cNvPr>
          <p:cNvSpPr txBox="1"/>
          <p:nvPr/>
        </p:nvSpPr>
        <p:spPr>
          <a:xfrm>
            <a:off x="-202016" y="3479155"/>
            <a:ext cx="404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solidFill>
                  <a:srgbClr val="FF0000"/>
                </a:solidFill>
              </a:rPr>
              <a:t>Δ5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043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58841" y="715979"/>
            <a:ext cx="3240000" cy="5760000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228601" y="295929"/>
            <a:ext cx="3419083" cy="397160"/>
          </a:xfrm>
        </p:spPr>
        <p:txBody>
          <a:bodyPr wrap="square">
            <a:spAutoFit/>
          </a:bodyPr>
          <a:lstStyle/>
          <a:p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出力画面④（</a:t>
            </a:r>
            <a:r>
              <a:rPr lang="en-US" altLang="ja-JP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A13AW</a:t>
            </a:r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</a:t>
            </a:r>
          </a:p>
        </p:txBody>
      </p:sp>
      <p:pic>
        <p:nvPicPr>
          <p:cNvPr id="58" name="Picture 3" descr="竹内ロゴ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表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296203"/>
              </p:ext>
            </p:extLst>
          </p:nvPr>
        </p:nvGraphicFramePr>
        <p:xfrm>
          <a:off x="3528606" y="1218100"/>
          <a:ext cx="2133600" cy="4620114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行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参照</a:t>
                      </a:r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CAN 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CAN_[OUT10] 6-7Byte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CAN_[OUT10] 4-5Byte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CAN_[OUT1] 7Byte 5bit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CAN_[OUT1] 7Byte 4bit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sng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CAN_[OUT1] 6Byte 3bit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CAN_[OUT1] 6Byte 4bit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13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CAN_[OUT1] 6Byte 5bit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14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CAN_[OUT1] 6Byte 6bit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15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CAN_[OUT1] 7Byte 6bit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16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CAN_[OUT1] 6Byte 1bit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17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sng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12" name="角丸四角形 11"/>
          <p:cNvSpPr/>
          <p:nvPr/>
        </p:nvSpPr>
        <p:spPr>
          <a:xfrm>
            <a:off x="306457" y="6147749"/>
            <a:ext cx="991468" cy="30861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D5</a:t>
            </a:r>
          </a:p>
        </p:txBody>
      </p:sp>
      <p:sp>
        <p:nvSpPr>
          <p:cNvPr id="13" name="角丸四角形 12"/>
          <p:cNvSpPr/>
          <p:nvPr/>
        </p:nvSpPr>
        <p:spPr>
          <a:xfrm>
            <a:off x="1373590" y="6147255"/>
            <a:ext cx="991468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D6</a:t>
            </a:r>
          </a:p>
        </p:txBody>
      </p:sp>
      <p:sp>
        <p:nvSpPr>
          <p:cNvPr id="14" name="角丸四角形 13"/>
          <p:cNvSpPr/>
          <p:nvPr/>
        </p:nvSpPr>
        <p:spPr>
          <a:xfrm>
            <a:off x="2440723" y="6147255"/>
            <a:ext cx="991468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D7</a:t>
            </a:r>
          </a:p>
        </p:txBody>
      </p:sp>
    </p:spTree>
    <p:extLst>
      <p:ext uri="{BB962C8B-B14F-4D97-AF65-F5344CB8AC3E}">
        <p14:creationId xmlns:p14="http://schemas.microsoft.com/office/powerpoint/2010/main" val="15069598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B633E52F-D29C-46BA-8FF3-AC0F854C54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0">
            <a:off x="-1025783" y="2000603"/>
            <a:ext cx="5809248" cy="3240000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228601" y="291697"/>
            <a:ext cx="3640014" cy="405624"/>
          </a:xfrm>
        </p:spPr>
        <p:txBody>
          <a:bodyPr wrap="square">
            <a:spAutoFit/>
          </a:bodyPr>
          <a:lstStyle/>
          <a:p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キャリブレーション画面①</a:t>
            </a:r>
          </a:p>
        </p:txBody>
      </p:sp>
      <p:pic>
        <p:nvPicPr>
          <p:cNvPr id="58" name="Picture 3" descr="竹内ロゴ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テキスト ボックス 59">
            <a:extLst>
              <a:ext uri="{FF2B5EF4-FFF2-40B4-BE49-F238E27FC236}">
                <a16:creationId xmlns:a16="http://schemas.microsoft.com/office/drawing/2014/main" id="{8D2653BD-2858-2280-BBF1-9A35BA4A6FE3}"/>
              </a:ext>
            </a:extLst>
          </p:cNvPr>
          <p:cNvSpPr txBox="1"/>
          <p:nvPr/>
        </p:nvSpPr>
        <p:spPr>
          <a:xfrm>
            <a:off x="3975414" y="87927"/>
            <a:ext cx="7322702" cy="575310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>
                <a:latin typeface="+mn-ea"/>
                <a:cs typeface="メイリオ" panose="020B0604030504040204" pitchFamily="50" charset="-128"/>
              </a:rPr>
              <a:t>・この画面を表示しているとき、</a:t>
            </a:r>
            <a:r>
              <a:rPr lang="en-US" altLang="ja-JP" dirty="0">
                <a:latin typeface="+mn-ea"/>
                <a:cs typeface="メイリオ" panose="020B0604030504040204" pitchFamily="50" charset="-128"/>
              </a:rPr>
              <a:t>CAN_[CLI2] 0Byte 0-3bit </a:t>
            </a:r>
            <a:r>
              <a:rPr lang="ja-JP" altLang="en-US" dirty="0">
                <a:latin typeface="+mn-ea"/>
                <a:cs typeface="メイリオ" panose="020B0604030504040204" pitchFamily="50" charset="-128"/>
              </a:rPr>
              <a:t>に</a:t>
            </a:r>
            <a:r>
              <a:rPr lang="en-US" altLang="ja-JP" dirty="0">
                <a:latin typeface="+mn-ea"/>
                <a:cs typeface="メイリオ" panose="020B0604030504040204" pitchFamily="50" charset="-128"/>
              </a:rPr>
              <a:t>6</a:t>
            </a:r>
            <a:r>
              <a:rPr lang="ja-JP" altLang="en-US" dirty="0">
                <a:latin typeface="+mn-ea"/>
                <a:cs typeface="メイリオ" panose="020B0604030504040204" pitchFamily="50" charset="-128"/>
              </a:rPr>
              <a:t>を送信し続ける</a:t>
            </a:r>
            <a:endParaRPr lang="en-US" altLang="ja-JP" dirty="0">
              <a:latin typeface="+mn-ea"/>
              <a:cs typeface="メイリオ" panose="020B0604030504040204" pitchFamily="50" charset="-128"/>
            </a:endParaRPr>
          </a:p>
          <a:p>
            <a:r>
              <a:rPr lang="ja-JP" altLang="en-US" dirty="0">
                <a:solidFill>
                  <a:srgbClr val="FF0000"/>
                </a:solidFill>
                <a:latin typeface="+mn-ea"/>
                <a:cs typeface="メイリオ" panose="020B0604030504040204" pitchFamily="50" charset="-128"/>
              </a:rPr>
              <a:t>・</a:t>
            </a:r>
            <a:r>
              <a:rPr lang="ja-JP" altLang="en-US" dirty="0">
                <a:latin typeface="+mn-ea"/>
                <a:cs typeface="メイリオ" panose="020B0604030504040204" pitchFamily="50" charset="-128"/>
              </a:rPr>
              <a:t>待機モード → 作業モードになった時、カメラ画面に遷移する</a:t>
            </a:r>
            <a:endParaRPr lang="en-US" altLang="ja-JP" dirty="0">
              <a:latin typeface="+mn-ea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+mn-ea"/>
                <a:cs typeface="メイリオ" panose="020B0604030504040204" pitchFamily="50" charset="-128"/>
              </a:rPr>
              <a:t>・待機モードの時、</a:t>
            </a:r>
            <a:r>
              <a:rPr lang="en-US" altLang="ja-JP" dirty="0">
                <a:latin typeface="+mn-ea"/>
                <a:cs typeface="メイリオ" panose="020B0604030504040204" pitchFamily="50" charset="-128"/>
              </a:rPr>
              <a:t>30</a:t>
            </a:r>
            <a:r>
              <a:rPr lang="ja-JP" altLang="en-US" dirty="0">
                <a:latin typeface="+mn-ea"/>
                <a:cs typeface="メイリオ" panose="020B0604030504040204" pitchFamily="50" charset="-128"/>
              </a:rPr>
              <a:t>秒間操作が無くてもキャリブレーション画面に留まる</a:t>
            </a:r>
            <a:endParaRPr lang="en-US" altLang="ja-JP" dirty="0">
              <a:latin typeface="+mn-ea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+mn-ea"/>
                <a:cs typeface="メイリオ" panose="020B0604030504040204" pitchFamily="50" charset="-128"/>
              </a:rPr>
              <a:t>・作業モードの時、</a:t>
            </a:r>
            <a:r>
              <a:rPr lang="en-US" altLang="ja-JP" dirty="0">
                <a:latin typeface="+mn-ea"/>
                <a:cs typeface="メイリオ" panose="020B0604030504040204" pitchFamily="50" charset="-128"/>
              </a:rPr>
              <a:t>30</a:t>
            </a:r>
            <a:r>
              <a:rPr lang="ja-JP" altLang="en-US" dirty="0">
                <a:latin typeface="+mn-ea"/>
                <a:cs typeface="メイリオ" panose="020B0604030504040204" pitchFamily="50" charset="-128"/>
              </a:rPr>
              <a:t>秒間操作が無い場合はカメラ画面に遷移する</a:t>
            </a:r>
            <a:endParaRPr lang="en-US" altLang="ja-JP" dirty="0">
              <a:latin typeface="+mn-ea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+mn-ea"/>
                <a:cs typeface="メイリオ" panose="020B0604030504040204" pitchFamily="50" charset="-128"/>
              </a:rPr>
              <a:t>・この画面を表示した時、</a:t>
            </a:r>
            <a:r>
              <a:rPr lang="en-US" altLang="ja-JP" dirty="0">
                <a:latin typeface="+mn-ea"/>
                <a:cs typeface="メイリオ" panose="020B0604030504040204" pitchFamily="50" charset="-128"/>
              </a:rPr>
              <a:t>S3-1</a:t>
            </a:r>
            <a:r>
              <a:rPr lang="ja-JP" altLang="en-US" dirty="0">
                <a:latin typeface="+mn-ea"/>
                <a:cs typeface="メイリオ" panose="020B0604030504040204" pitchFamily="50" charset="-128"/>
              </a:rPr>
              <a:t>の位置に枠を表示する</a:t>
            </a:r>
            <a:endParaRPr lang="en-US" altLang="ja-JP" dirty="0">
              <a:latin typeface="+mn-ea"/>
              <a:cs typeface="メイリオ" panose="020B0604030504040204" pitchFamily="50" charset="-128"/>
            </a:endParaRPr>
          </a:p>
          <a:p>
            <a:endParaRPr lang="en-US" altLang="ja-JP" dirty="0">
              <a:latin typeface="+mn-ea"/>
              <a:cs typeface="メイリオ" panose="020B0604030504040204" pitchFamily="50" charset="-128"/>
            </a:endParaRPr>
          </a:p>
          <a:p>
            <a:r>
              <a:rPr lang="en-US" altLang="ja-JP" dirty="0">
                <a:solidFill>
                  <a:srgbClr val="FF0000"/>
                </a:solidFill>
                <a:latin typeface="+mn-ea"/>
                <a:cs typeface="メイリオ" panose="020B0604030504040204" pitchFamily="50" charset="-128"/>
              </a:rPr>
              <a:t>※</a:t>
            </a:r>
            <a:r>
              <a:rPr lang="ja-JP" altLang="en-US" dirty="0">
                <a:solidFill>
                  <a:srgbClr val="FF0000"/>
                </a:solidFill>
                <a:latin typeface="+mn-ea"/>
                <a:cs typeface="メイリオ" panose="020B0604030504040204" pitchFamily="50" charset="-128"/>
              </a:rPr>
              <a:t>タッチパネル操作</a:t>
            </a:r>
            <a:endParaRPr lang="en-US" altLang="ja-JP" dirty="0">
              <a:solidFill>
                <a:srgbClr val="FF0000"/>
              </a:solidFill>
              <a:latin typeface="+mn-ea"/>
              <a:cs typeface="メイリオ" panose="020B0604030504040204" pitchFamily="50" charset="-128"/>
            </a:endParaRPr>
          </a:p>
          <a:p>
            <a:endParaRPr lang="en-US" altLang="ja-JP" dirty="0">
              <a:solidFill>
                <a:srgbClr val="FF0000"/>
              </a:solidFill>
              <a:latin typeface="+mn-ea"/>
              <a:cs typeface="メイリオ" panose="020B0604030504040204" pitchFamily="50" charset="-128"/>
            </a:endParaRPr>
          </a:p>
          <a:p>
            <a:endParaRPr lang="en-US" altLang="ja-JP" dirty="0">
              <a:solidFill>
                <a:srgbClr val="FF0000"/>
              </a:solidFill>
              <a:latin typeface="+mn-ea"/>
              <a:cs typeface="メイリオ" panose="020B0604030504040204" pitchFamily="50" charset="-128"/>
            </a:endParaRPr>
          </a:p>
          <a:p>
            <a:endParaRPr lang="en-US" altLang="ja-JP" dirty="0">
              <a:solidFill>
                <a:srgbClr val="FF0000"/>
              </a:solidFill>
              <a:latin typeface="+mn-ea"/>
              <a:cs typeface="メイリオ" panose="020B0604030504040204" pitchFamily="50" charset="-128"/>
            </a:endParaRPr>
          </a:p>
          <a:p>
            <a:endParaRPr lang="en-US" altLang="ja-JP" dirty="0">
              <a:solidFill>
                <a:srgbClr val="FF0000"/>
              </a:solidFill>
              <a:latin typeface="+mn-ea"/>
              <a:cs typeface="メイリオ" panose="020B0604030504040204" pitchFamily="50" charset="-128"/>
            </a:endParaRPr>
          </a:p>
          <a:p>
            <a:endParaRPr lang="en-US" altLang="ja-JP" dirty="0">
              <a:solidFill>
                <a:srgbClr val="FF0000"/>
              </a:solidFill>
              <a:latin typeface="+mn-ea"/>
              <a:cs typeface="メイリオ" panose="020B0604030504040204" pitchFamily="50" charset="-128"/>
            </a:endParaRPr>
          </a:p>
          <a:p>
            <a:endParaRPr lang="en-US" altLang="ja-JP" dirty="0">
              <a:solidFill>
                <a:srgbClr val="FF0000"/>
              </a:solidFill>
              <a:latin typeface="+mn-ea"/>
              <a:cs typeface="メイリオ" panose="020B0604030504040204" pitchFamily="50" charset="-128"/>
            </a:endParaRPr>
          </a:p>
          <a:p>
            <a:endParaRPr lang="en-US" altLang="ja-JP" dirty="0">
              <a:solidFill>
                <a:srgbClr val="FF0000"/>
              </a:solidFill>
              <a:latin typeface="+mn-ea"/>
              <a:cs typeface="メイリオ" panose="020B0604030504040204" pitchFamily="50" charset="-128"/>
            </a:endParaRPr>
          </a:p>
          <a:p>
            <a:endParaRPr lang="en-US" altLang="ja-JP" dirty="0">
              <a:solidFill>
                <a:srgbClr val="FF0000"/>
              </a:solidFill>
              <a:latin typeface="+mn-ea"/>
              <a:cs typeface="メイリオ" panose="020B0604030504040204" pitchFamily="50" charset="-128"/>
            </a:endParaRPr>
          </a:p>
          <a:p>
            <a:endParaRPr lang="en-US" altLang="ja-JP" dirty="0">
              <a:solidFill>
                <a:srgbClr val="FF0000"/>
              </a:solidFill>
              <a:latin typeface="+mn-ea"/>
              <a:cs typeface="メイリオ" panose="020B0604030504040204" pitchFamily="50" charset="-128"/>
            </a:endParaRPr>
          </a:p>
          <a:p>
            <a:endParaRPr lang="en-US" altLang="ja-JP" dirty="0">
              <a:solidFill>
                <a:srgbClr val="FF0000"/>
              </a:solidFill>
              <a:latin typeface="+mn-ea"/>
              <a:cs typeface="メイリオ" panose="020B0604030504040204" pitchFamily="50" charset="-128"/>
            </a:endParaRPr>
          </a:p>
          <a:p>
            <a:endParaRPr lang="en-US" altLang="ja-JP" dirty="0">
              <a:solidFill>
                <a:srgbClr val="FF0000"/>
              </a:solidFill>
              <a:latin typeface="+mn-ea"/>
              <a:cs typeface="メイリオ" panose="020B0604030504040204" pitchFamily="50" charset="-128"/>
            </a:endParaRPr>
          </a:p>
          <a:p>
            <a:endParaRPr lang="en-US" altLang="ja-JP" dirty="0">
              <a:solidFill>
                <a:srgbClr val="FF0000"/>
              </a:solidFill>
              <a:latin typeface="+mn-ea"/>
              <a:cs typeface="メイリオ" panose="020B0604030504040204" pitchFamily="50" charset="-128"/>
            </a:endParaRPr>
          </a:p>
          <a:p>
            <a:endParaRPr lang="en-US" altLang="ja-JP" dirty="0">
              <a:solidFill>
                <a:srgbClr val="FF0000"/>
              </a:solidFill>
              <a:latin typeface="+mn-ea"/>
              <a:cs typeface="メイリオ" panose="020B0604030504040204" pitchFamily="50" charset="-128"/>
            </a:endParaRPr>
          </a:p>
          <a:p>
            <a:endParaRPr lang="en-US" altLang="ja-JP" dirty="0">
              <a:solidFill>
                <a:srgbClr val="FF0000"/>
              </a:solidFill>
              <a:latin typeface="+mn-ea"/>
              <a:cs typeface="メイリオ" panose="020B0604030504040204" pitchFamily="50" charset="-128"/>
            </a:endParaRPr>
          </a:p>
          <a:p>
            <a:endParaRPr lang="en-US" altLang="ja-JP" dirty="0">
              <a:solidFill>
                <a:srgbClr val="FF0000"/>
              </a:solidFill>
              <a:latin typeface="+mn-ea"/>
              <a:cs typeface="メイリオ" panose="020B0604030504040204" pitchFamily="50" charset="-128"/>
            </a:endParaRPr>
          </a:p>
          <a:p>
            <a:endParaRPr lang="en-US" altLang="ja-JP" dirty="0">
              <a:solidFill>
                <a:srgbClr val="FF0000"/>
              </a:solidFill>
              <a:latin typeface="+mn-ea"/>
              <a:cs typeface="メイリオ" panose="020B0604030504040204" pitchFamily="50" charset="-128"/>
            </a:endParaRPr>
          </a:p>
          <a:p>
            <a:endParaRPr lang="en-US" altLang="ja-JP" dirty="0">
              <a:solidFill>
                <a:srgbClr val="FF0000"/>
              </a:solidFill>
              <a:latin typeface="+mn-ea"/>
              <a:cs typeface="メイリオ" panose="020B0604030504040204" pitchFamily="50" charset="-128"/>
            </a:endParaRPr>
          </a:p>
          <a:p>
            <a:endParaRPr lang="en-US" altLang="ja-JP" dirty="0">
              <a:solidFill>
                <a:srgbClr val="FF0000"/>
              </a:solidFill>
              <a:latin typeface="+mn-ea"/>
              <a:cs typeface="メイリオ" panose="020B0604030504040204" pitchFamily="50" charset="-128"/>
            </a:endParaRPr>
          </a:p>
          <a:p>
            <a:endParaRPr lang="en-US" altLang="ja-JP" dirty="0">
              <a:solidFill>
                <a:srgbClr val="FF0000"/>
              </a:solidFill>
              <a:latin typeface="+mn-ea"/>
              <a:cs typeface="メイリオ" panose="020B0604030504040204" pitchFamily="50" charset="-128"/>
            </a:endParaRPr>
          </a:p>
          <a:p>
            <a:endParaRPr lang="en-US" altLang="ja-JP" dirty="0">
              <a:solidFill>
                <a:srgbClr val="FF0000"/>
              </a:solidFill>
              <a:latin typeface="+mn-ea"/>
              <a:cs typeface="メイリオ" panose="020B0604030504040204" pitchFamily="50" charset="-128"/>
            </a:endParaRPr>
          </a:p>
          <a:p>
            <a:endParaRPr lang="en-US" altLang="ja-JP" dirty="0">
              <a:solidFill>
                <a:srgbClr val="FF0000"/>
              </a:solidFill>
              <a:latin typeface="+mn-ea"/>
              <a:cs typeface="メイリオ" panose="020B0604030504040204" pitchFamily="50" charset="-128"/>
            </a:endParaRPr>
          </a:p>
          <a:p>
            <a:endParaRPr lang="en-US" altLang="ja-JP" dirty="0">
              <a:solidFill>
                <a:srgbClr val="FF0000"/>
              </a:solidFill>
              <a:latin typeface="+mn-ea"/>
              <a:cs typeface="メイリオ" panose="020B0604030504040204" pitchFamily="50" charset="-128"/>
            </a:endParaRPr>
          </a:p>
          <a:p>
            <a:endParaRPr lang="en-US" altLang="ja-JP" dirty="0">
              <a:solidFill>
                <a:srgbClr val="FF0000"/>
              </a:solidFill>
              <a:latin typeface="+mn-ea"/>
              <a:cs typeface="メイリオ" panose="020B0604030504040204" pitchFamily="50" charset="-128"/>
            </a:endParaRPr>
          </a:p>
          <a:p>
            <a:endParaRPr lang="en-US" altLang="ja-JP" dirty="0">
              <a:solidFill>
                <a:srgbClr val="FF0000"/>
              </a:solidFill>
              <a:latin typeface="+mn-ea"/>
              <a:cs typeface="メイリオ" panose="020B0604030504040204" pitchFamily="50" charset="-128"/>
            </a:endParaRPr>
          </a:p>
          <a:p>
            <a:endParaRPr lang="en-US" altLang="ja-JP" dirty="0">
              <a:solidFill>
                <a:srgbClr val="FF0000"/>
              </a:solidFill>
              <a:latin typeface="+mn-ea"/>
              <a:cs typeface="メイリオ" panose="020B0604030504040204" pitchFamily="50" charset="-128"/>
            </a:endParaRPr>
          </a:p>
          <a:p>
            <a:r>
              <a:rPr lang="en-US" altLang="ja-JP" dirty="0">
                <a:solidFill>
                  <a:srgbClr val="FF0000"/>
                </a:solidFill>
                <a:latin typeface="+mn-ea"/>
                <a:cs typeface="メイリオ" panose="020B0604030504040204" pitchFamily="50" charset="-128"/>
              </a:rPr>
              <a:t>※CAN</a:t>
            </a:r>
            <a:r>
              <a:rPr lang="ja-JP" altLang="en-US" dirty="0">
                <a:solidFill>
                  <a:srgbClr val="FF0000"/>
                </a:solidFill>
                <a:latin typeface="+mn-ea"/>
                <a:cs typeface="メイリオ" panose="020B0604030504040204" pitchFamily="50" charset="-128"/>
              </a:rPr>
              <a:t>信号による操作</a:t>
            </a:r>
            <a:endParaRPr lang="en-US" altLang="ja-JP" dirty="0">
              <a:solidFill>
                <a:srgbClr val="FF0000"/>
              </a:solidFill>
              <a:latin typeface="+mn-ea"/>
              <a:cs typeface="メイリオ" panose="020B0604030504040204" pitchFamily="50" charset="-128"/>
            </a:endParaRPr>
          </a:p>
          <a:p>
            <a:endParaRPr lang="en-US" altLang="ja-JP" dirty="0">
              <a:latin typeface="+mn-ea"/>
              <a:cs typeface="メイリオ" panose="020B0604030504040204" pitchFamily="50" charset="-128"/>
            </a:endParaRPr>
          </a:p>
          <a:p>
            <a:endParaRPr lang="en-US" altLang="ja-JP" dirty="0">
              <a:solidFill>
                <a:srgbClr val="FF0000"/>
              </a:solidFill>
              <a:latin typeface="+mn-ea"/>
              <a:cs typeface="メイリオ" panose="020B0604030504040204" pitchFamily="50" charset="-128"/>
            </a:endParaRPr>
          </a:p>
        </p:txBody>
      </p:sp>
      <p:sp>
        <p:nvSpPr>
          <p:cNvPr id="17" name="角丸四角形 23">
            <a:extLst>
              <a:ext uri="{FF2B5EF4-FFF2-40B4-BE49-F238E27FC236}">
                <a16:creationId xmlns:a16="http://schemas.microsoft.com/office/drawing/2014/main" id="{577DC959-3B88-C97C-455D-9A6604BCB11F}"/>
              </a:ext>
            </a:extLst>
          </p:cNvPr>
          <p:cNvSpPr/>
          <p:nvPr/>
        </p:nvSpPr>
        <p:spPr>
          <a:xfrm>
            <a:off x="270614" y="6186119"/>
            <a:ext cx="1046207" cy="30861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D5</a:t>
            </a:r>
          </a:p>
        </p:txBody>
      </p:sp>
      <p:sp>
        <p:nvSpPr>
          <p:cNvPr id="18" name="角丸四角形 24">
            <a:extLst>
              <a:ext uri="{FF2B5EF4-FFF2-40B4-BE49-F238E27FC236}">
                <a16:creationId xmlns:a16="http://schemas.microsoft.com/office/drawing/2014/main" id="{83C136E3-7166-F6F9-ED40-4AFE104AA5C8}"/>
              </a:ext>
            </a:extLst>
          </p:cNvPr>
          <p:cNvSpPr/>
          <p:nvPr/>
        </p:nvSpPr>
        <p:spPr>
          <a:xfrm>
            <a:off x="1349822" y="6185131"/>
            <a:ext cx="1046207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D6</a:t>
            </a:r>
          </a:p>
        </p:txBody>
      </p:sp>
      <p:sp>
        <p:nvSpPr>
          <p:cNvPr id="19" name="角丸四角形 28">
            <a:extLst>
              <a:ext uri="{FF2B5EF4-FFF2-40B4-BE49-F238E27FC236}">
                <a16:creationId xmlns:a16="http://schemas.microsoft.com/office/drawing/2014/main" id="{27D80729-FF68-D43A-FB36-3C795750F2C3}"/>
              </a:ext>
            </a:extLst>
          </p:cNvPr>
          <p:cNvSpPr/>
          <p:nvPr/>
        </p:nvSpPr>
        <p:spPr>
          <a:xfrm>
            <a:off x="2434655" y="6185131"/>
            <a:ext cx="1046207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D7</a:t>
            </a:r>
          </a:p>
        </p:txBody>
      </p:sp>
      <p:sp>
        <p:nvSpPr>
          <p:cNvPr id="23" name="角丸四角形 18">
            <a:extLst>
              <a:ext uri="{FF2B5EF4-FFF2-40B4-BE49-F238E27FC236}">
                <a16:creationId xmlns:a16="http://schemas.microsoft.com/office/drawing/2014/main" id="{1DE167CC-A511-D855-7C4F-8C73D7E278AF}"/>
              </a:ext>
            </a:extLst>
          </p:cNvPr>
          <p:cNvSpPr/>
          <p:nvPr/>
        </p:nvSpPr>
        <p:spPr>
          <a:xfrm>
            <a:off x="465082" y="3201287"/>
            <a:ext cx="725549" cy="30861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S3-1</a:t>
            </a:r>
          </a:p>
        </p:txBody>
      </p:sp>
      <p:sp>
        <p:nvSpPr>
          <p:cNvPr id="24" name="角丸四角形 18">
            <a:extLst>
              <a:ext uri="{FF2B5EF4-FFF2-40B4-BE49-F238E27FC236}">
                <a16:creationId xmlns:a16="http://schemas.microsoft.com/office/drawing/2014/main" id="{9E4D6618-1B98-3709-E39B-3674241F6B0A}"/>
              </a:ext>
            </a:extLst>
          </p:cNvPr>
          <p:cNvSpPr/>
          <p:nvPr/>
        </p:nvSpPr>
        <p:spPr>
          <a:xfrm>
            <a:off x="1509091" y="3199381"/>
            <a:ext cx="725549" cy="30861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S3-2</a:t>
            </a:r>
          </a:p>
        </p:txBody>
      </p:sp>
      <p:sp>
        <p:nvSpPr>
          <p:cNvPr id="25" name="角丸四角形 18">
            <a:extLst>
              <a:ext uri="{FF2B5EF4-FFF2-40B4-BE49-F238E27FC236}">
                <a16:creationId xmlns:a16="http://schemas.microsoft.com/office/drawing/2014/main" id="{196B4E30-236A-570E-B6C4-08CD54347BFF}"/>
              </a:ext>
            </a:extLst>
          </p:cNvPr>
          <p:cNvSpPr/>
          <p:nvPr/>
        </p:nvSpPr>
        <p:spPr>
          <a:xfrm>
            <a:off x="2534673" y="3199381"/>
            <a:ext cx="725549" cy="30861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S3-3</a:t>
            </a:r>
          </a:p>
        </p:txBody>
      </p:sp>
      <p:sp>
        <p:nvSpPr>
          <p:cNvPr id="26" name="角丸四角形 18">
            <a:extLst>
              <a:ext uri="{FF2B5EF4-FFF2-40B4-BE49-F238E27FC236}">
                <a16:creationId xmlns:a16="http://schemas.microsoft.com/office/drawing/2014/main" id="{73108F79-6189-A3FD-DA18-EBC84B093DD9}"/>
              </a:ext>
            </a:extLst>
          </p:cNvPr>
          <p:cNvSpPr/>
          <p:nvPr/>
        </p:nvSpPr>
        <p:spPr>
          <a:xfrm>
            <a:off x="465082" y="5453950"/>
            <a:ext cx="725549" cy="30861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S3-4</a:t>
            </a:r>
          </a:p>
        </p:txBody>
      </p:sp>
      <p:sp>
        <p:nvSpPr>
          <p:cNvPr id="27" name="角丸四角形 18">
            <a:extLst>
              <a:ext uri="{FF2B5EF4-FFF2-40B4-BE49-F238E27FC236}">
                <a16:creationId xmlns:a16="http://schemas.microsoft.com/office/drawing/2014/main" id="{394377C9-D1E0-3194-F3E6-800DA362FEE7}"/>
              </a:ext>
            </a:extLst>
          </p:cNvPr>
          <p:cNvSpPr/>
          <p:nvPr/>
        </p:nvSpPr>
        <p:spPr>
          <a:xfrm>
            <a:off x="1509091" y="5452044"/>
            <a:ext cx="725549" cy="30861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S3-5</a:t>
            </a:r>
          </a:p>
        </p:txBody>
      </p:sp>
      <p:sp>
        <p:nvSpPr>
          <p:cNvPr id="28" name="角丸四角形 18">
            <a:extLst>
              <a:ext uri="{FF2B5EF4-FFF2-40B4-BE49-F238E27FC236}">
                <a16:creationId xmlns:a16="http://schemas.microsoft.com/office/drawing/2014/main" id="{C318AFA9-8A99-66E3-FFB0-58FBB3245B3B}"/>
              </a:ext>
            </a:extLst>
          </p:cNvPr>
          <p:cNvSpPr/>
          <p:nvPr/>
        </p:nvSpPr>
        <p:spPr>
          <a:xfrm>
            <a:off x="2534673" y="5452044"/>
            <a:ext cx="725549" cy="30861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S3-6</a:t>
            </a:r>
          </a:p>
        </p:txBody>
      </p:sp>
      <p:graphicFrame>
        <p:nvGraphicFramePr>
          <p:cNvPr id="30" name="表 29">
            <a:extLst>
              <a:ext uri="{FF2B5EF4-FFF2-40B4-BE49-F238E27FC236}">
                <a16:creationId xmlns:a16="http://schemas.microsoft.com/office/drawing/2014/main" id="{9BFE9384-5D20-29C5-6509-B8113EAF46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04153"/>
              </p:ext>
            </p:extLst>
          </p:nvPr>
        </p:nvGraphicFramePr>
        <p:xfrm>
          <a:off x="4073924" y="1310082"/>
          <a:ext cx="7899401" cy="407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5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46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67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ボタン　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操作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条件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動作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D5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押して離す</a:t>
                      </a:r>
                      <a:endParaRPr lang="ja-JP" altLang="en-US" sz="11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裏メニュー画面に遷移</a:t>
                      </a:r>
                      <a:endParaRPr lang="ja-JP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D6</a:t>
                      </a:r>
                      <a:endParaRPr lang="ja-JP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押して離す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待機モード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メイン画面に遷移</a:t>
                      </a:r>
                      <a:endParaRPr lang="ja-JP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98438901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作業モード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カメラ画面に遷移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3833008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D7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押して離す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枠が表示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キャリブレーション画面②を参照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S3-1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押す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S3-1</a:t>
                      </a:r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に枠を表示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S3-1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離す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キャリブレーション画面②を参照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S3-2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押す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S3-2</a:t>
                      </a:r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に枠を表示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S3-2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離す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キャリブレーション画面②を参照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13864435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S3-3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押す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S3-3</a:t>
                      </a:r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に枠をを表示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6431227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S3-3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離す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キャリブレーション画面②を参照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56886682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S3-4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押す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S3-4</a:t>
                      </a:r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に枠を表示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3300144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S3-4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離す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キャリブレーション画面②を参照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5572926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S3-5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押す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S3-5</a:t>
                      </a:r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に枠を表示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15031076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S3-5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離す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キャリブレーション画面②を参照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5023526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S3-6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押す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S3-6</a:t>
                      </a:r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に枠をを表示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70337059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S3-6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離す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キャリブレーション画面②を参照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20764928"/>
                  </a:ext>
                </a:extLst>
              </a:tr>
            </a:tbl>
          </a:graphicData>
        </a:graphic>
      </p:graphicFrame>
      <p:graphicFrame>
        <p:nvGraphicFramePr>
          <p:cNvPr id="31" name="表 30">
            <a:extLst>
              <a:ext uri="{FF2B5EF4-FFF2-40B4-BE49-F238E27FC236}">
                <a16:creationId xmlns:a16="http://schemas.microsoft.com/office/drawing/2014/main" id="{4BC51886-CB6C-F869-59D6-B94195DF39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312298"/>
              </p:ext>
            </p:extLst>
          </p:nvPr>
        </p:nvGraphicFramePr>
        <p:xfrm>
          <a:off x="4073924" y="5671327"/>
          <a:ext cx="7899401" cy="112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5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46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67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ボタン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操作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条件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動作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ジョグダイアル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上下左右に動かす</a:t>
                      </a:r>
                      <a:endParaRPr lang="en-US" altLang="ja-JP" sz="1100" u="none" strike="noStrike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ダイアルを回す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枠を移動</a:t>
                      </a:r>
                      <a:b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ja-JP" sz="1100" u="none" strike="noStrike" dirty="0">
                          <a:effectLst/>
                          <a:latin typeface="+mn-ea"/>
                          <a:ea typeface="+mn-ea"/>
                        </a:rPr>
                        <a:t>※</a:t>
                      </a:r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移動の順番はカーソル遷移図を参照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決定ボタン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押して離す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枠が表示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キャリブレーション画面②を参照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SW4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押して離す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裏メニュー画面に遷移</a:t>
                      </a:r>
                      <a:endParaRPr lang="en-US" altLang="ja-JP" sz="110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8A7D168-4BBC-4D52-DCD1-FBC479B2AAAF}"/>
              </a:ext>
            </a:extLst>
          </p:cNvPr>
          <p:cNvSpPr txBox="1"/>
          <p:nvPr/>
        </p:nvSpPr>
        <p:spPr>
          <a:xfrm>
            <a:off x="3730918" y="237879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Δ1</a:t>
            </a:r>
            <a:endParaRPr kumimoji="1" lang="ja-JP" altLang="en-US" sz="14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F4CF490-CA68-CF51-35BB-4E28DBE32C46}"/>
              </a:ext>
            </a:extLst>
          </p:cNvPr>
          <p:cNvSpPr txBox="1"/>
          <p:nvPr/>
        </p:nvSpPr>
        <p:spPr>
          <a:xfrm>
            <a:off x="3730918" y="571617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Δ1</a:t>
            </a:r>
            <a:endParaRPr kumimoji="1" lang="ja-JP" altLang="en-US" sz="1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F348640-08D8-E2B3-7183-49C2775EE2C5}"/>
              </a:ext>
            </a:extLst>
          </p:cNvPr>
          <p:cNvSpPr txBox="1"/>
          <p:nvPr/>
        </p:nvSpPr>
        <p:spPr>
          <a:xfrm>
            <a:off x="3727699" y="403161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Δ1</a:t>
            </a:r>
            <a:endParaRPr kumimoji="1" lang="ja-JP" altLang="en-US" sz="1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EFDC6EF-1418-BFF2-A27E-60A9BD08058D}"/>
              </a:ext>
            </a:extLst>
          </p:cNvPr>
          <p:cNvSpPr txBox="1"/>
          <p:nvPr/>
        </p:nvSpPr>
        <p:spPr>
          <a:xfrm>
            <a:off x="3731914" y="1762712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Δ1</a:t>
            </a:r>
            <a:endParaRPr kumimoji="1" lang="ja-JP" altLang="en-US" sz="1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334EA48-0083-2F5E-B4B8-C7292AAD482B}"/>
              </a:ext>
            </a:extLst>
          </p:cNvPr>
          <p:cNvSpPr txBox="1"/>
          <p:nvPr/>
        </p:nvSpPr>
        <p:spPr>
          <a:xfrm>
            <a:off x="3726746" y="1992652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Δ1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720021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00000000-0008-0000-1600-000004000000}"/>
              </a:ext>
            </a:extLst>
          </p:cNvPr>
          <p:cNvSpPr/>
          <p:nvPr/>
        </p:nvSpPr>
        <p:spPr>
          <a:xfrm flipH="1">
            <a:off x="6869069" y="1416462"/>
            <a:ext cx="869929" cy="5441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ja-JP" sz="1100"/>
              <a:t>MC</a:t>
            </a: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00000000-0008-0000-1600-000006000000}"/>
              </a:ext>
            </a:extLst>
          </p:cNvPr>
          <p:cNvSpPr/>
          <p:nvPr/>
        </p:nvSpPr>
        <p:spPr>
          <a:xfrm flipH="1">
            <a:off x="4085295" y="1416463"/>
            <a:ext cx="869929" cy="5441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ja-JP" sz="1100" dirty="0"/>
              <a:t>Display</a:t>
            </a:r>
            <a:endParaRPr kumimoji="1" lang="ja-JP" altLang="en-US" sz="1100" dirty="0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D2274D4E-8C59-1FB3-8144-AFDC85C8F18E}"/>
              </a:ext>
            </a:extLst>
          </p:cNvPr>
          <p:cNvGrpSpPr/>
          <p:nvPr/>
        </p:nvGrpSpPr>
        <p:grpSpPr>
          <a:xfrm>
            <a:off x="4955225" y="2429617"/>
            <a:ext cx="1939942" cy="643701"/>
            <a:chOff x="4955225" y="2347586"/>
            <a:chExt cx="1939942" cy="643701"/>
          </a:xfrm>
        </p:grpSpPr>
        <p:cxnSp>
          <p:nvCxnSpPr>
            <p:cNvPr id="66" name="直線矢印コネクタ 65">
              <a:extLst>
                <a:ext uri="{FF2B5EF4-FFF2-40B4-BE49-F238E27FC236}">
                  <a16:creationId xmlns:a16="http://schemas.microsoft.com/office/drawing/2014/main" id="{00000000-0008-0000-1600-000005000000}"/>
                </a:ext>
              </a:extLst>
            </p:cNvPr>
            <p:cNvCxnSpPr/>
            <p:nvPr/>
          </p:nvCxnSpPr>
          <p:spPr>
            <a:xfrm flipH="1">
              <a:off x="4955225" y="2991287"/>
              <a:ext cx="1913844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00000000-0008-0000-1600-000007000000}"/>
                </a:ext>
              </a:extLst>
            </p:cNvPr>
            <p:cNvSpPr/>
            <p:nvPr/>
          </p:nvSpPr>
          <p:spPr>
            <a:xfrm flipH="1">
              <a:off x="4981323" y="2347586"/>
              <a:ext cx="1913844" cy="6334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ja-JP" sz="1000" dirty="0"/>
                <a:t>TCMD</a:t>
              </a:r>
              <a:r>
                <a:rPr kumimoji="1" lang="en-US" altLang="ja-JP" sz="1000" dirty="0">
                  <a:solidFill>
                    <a:schemeClr val="dk1"/>
                  </a:solidFill>
                  <a:effectLst/>
                  <a:latin typeface="+mn-lt"/>
                  <a:ea typeface="+mn-ea"/>
                  <a:cs typeface="+mn-cs"/>
                </a:rPr>
                <a:t>(ID:0x1850FBE4)</a:t>
              </a:r>
              <a:r>
                <a:rPr kumimoji="1" lang="ja-JP" altLang="en-US" sz="1000" dirty="0"/>
                <a:t>応答</a:t>
              </a:r>
              <a:endParaRPr kumimoji="1" lang="en-US" altLang="ja-JP" sz="1000" dirty="0"/>
            </a:p>
            <a:p>
              <a:pPr algn="ctr"/>
              <a:r>
                <a:rPr kumimoji="1" lang="ja-JP" altLang="en-US" sz="1000" dirty="0"/>
                <a:t>コマンド</a:t>
              </a:r>
              <a:r>
                <a:rPr kumimoji="1" lang="en-US" altLang="ja-JP" sz="1000" dirty="0"/>
                <a:t>ID=10</a:t>
              </a:r>
            </a:p>
            <a:p>
              <a:pPr algn="ctr"/>
              <a:r>
                <a:rPr kumimoji="1" lang="ja-JP" altLang="en-US" sz="1000" dirty="0"/>
                <a:t>送信先</a:t>
              </a:r>
              <a:r>
                <a:rPr kumimoji="1" lang="en-US" altLang="ja-JP" sz="1000" dirty="0"/>
                <a:t>=0xCE</a:t>
              </a:r>
            </a:p>
            <a:p>
              <a:pPr algn="ctr"/>
              <a:r>
                <a:rPr kumimoji="1" lang="ja-JP" altLang="en-US" sz="1000" dirty="0"/>
                <a:t>状態</a:t>
              </a:r>
              <a:r>
                <a:rPr kumimoji="1" lang="en-US" altLang="ja-JP" sz="1000" dirty="0"/>
                <a:t>=2</a:t>
              </a:r>
              <a:endParaRPr kumimoji="1" lang="ja-JP" altLang="en-US" sz="1000" dirty="0"/>
            </a:p>
          </p:txBody>
        </p:sp>
      </p:grp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61449AC-2C60-4E16-CC0E-7B749331B526}"/>
              </a:ext>
            </a:extLst>
          </p:cNvPr>
          <p:cNvGrpSpPr/>
          <p:nvPr/>
        </p:nvGrpSpPr>
        <p:grpSpPr>
          <a:xfrm>
            <a:off x="4955225" y="1555775"/>
            <a:ext cx="1913844" cy="652499"/>
            <a:chOff x="4955225" y="1555775"/>
            <a:chExt cx="1913844" cy="652499"/>
          </a:xfrm>
        </p:grpSpPr>
        <p:cxnSp>
          <p:nvCxnSpPr>
            <p:cNvPr id="69" name="直線矢印コネクタ 68">
              <a:extLst>
                <a:ext uri="{FF2B5EF4-FFF2-40B4-BE49-F238E27FC236}">
                  <a16:creationId xmlns:a16="http://schemas.microsoft.com/office/drawing/2014/main" id="{00000000-0008-0000-1600-000008000000}"/>
                </a:ext>
              </a:extLst>
            </p:cNvPr>
            <p:cNvCxnSpPr/>
            <p:nvPr/>
          </p:nvCxnSpPr>
          <p:spPr>
            <a:xfrm>
              <a:off x="4955225" y="2208274"/>
              <a:ext cx="1913844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00000000-0008-0000-1600-000009000000}"/>
                </a:ext>
              </a:extLst>
            </p:cNvPr>
            <p:cNvSpPr/>
            <p:nvPr/>
          </p:nvSpPr>
          <p:spPr>
            <a:xfrm flipH="1">
              <a:off x="4955225" y="1555775"/>
              <a:ext cx="1913844" cy="6334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ja-JP" sz="1000" dirty="0"/>
                <a:t>TCMD</a:t>
              </a:r>
              <a:r>
                <a:rPr kumimoji="1" lang="en-US" altLang="ja-JP" sz="1000" dirty="0">
                  <a:solidFill>
                    <a:schemeClr val="dk1"/>
                  </a:solidFill>
                  <a:effectLst/>
                  <a:latin typeface="+mn-lt"/>
                  <a:ea typeface="+mn-ea"/>
                  <a:cs typeface="+mn-cs"/>
                </a:rPr>
                <a:t>(ID:0x1850FBCE)</a:t>
              </a:r>
              <a:r>
                <a:rPr kumimoji="1" lang="ja-JP" altLang="en-US" sz="1000" dirty="0">
                  <a:solidFill>
                    <a:schemeClr val="dk1"/>
                  </a:solidFill>
                  <a:effectLst/>
                  <a:latin typeface="+mn-lt"/>
                  <a:ea typeface="+mn-ea"/>
                  <a:cs typeface="+mn-cs"/>
                </a:rPr>
                <a:t>を</a:t>
              </a:r>
              <a:r>
                <a:rPr kumimoji="1" lang="en-US" altLang="ja-JP" sz="1000" dirty="0">
                  <a:solidFill>
                    <a:srgbClr val="FF0000"/>
                  </a:solidFill>
                  <a:effectLst/>
                  <a:latin typeface="+mn-lt"/>
                  <a:ea typeface="+mn-ea"/>
                  <a:cs typeface="+mn-cs"/>
                </a:rPr>
                <a:t>1</a:t>
              </a:r>
              <a:r>
                <a:rPr kumimoji="1" lang="ja-JP" altLang="en-US" sz="1000" dirty="0">
                  <a:solidFill>
                    <a:srgbClr val="FF0000"/>
                  </a:solidFill>
                  <a:effectLst/>
                  <a:latin typeface="+mn-lt"/>
                  <a:ea typeface="+mn-ea"/>
                  <a:cs typeface="+mn-cs"/>
                </a:rPr>
                <a:t>回</a:t>
              </a:r>
              <a:r>
                <a:rPr kumimoji="1" lang="ja-JP" altLang="en-US" sz="1000" dirty="0"/>
                <a:t>送信</a:t>
              </a:r>
              <a:endParaRPr kumimoji="1" lang="en-US" altLang="ja-JP" sz="1000" dirty="0"/>
            </a:p>
            <a:p>
              <a:pPr algn="ctr"/>
              <a:r>
                <a:rPr kumimoji="1" lang="ja-JP" altLang="en-US" sz="1000" dirty="0"/>
                <a:t>コマンド</a:t>
              </a:r>
              <a:r>
                <a:rPr kumimoji="1" lang="en-US" altLang="ja-JP" sz="1000" dirty="0"/>
                <a:t>ID=10</a:t>
              </a:r>
            </a:p>
            <a:p>
              <a:pPr algn="ctr"/>
              <a:r>
                <a:rPr kumimoji="1" lang="ja-JP" altLang="en-US" sz="1000" dirty="0"/>
                <a:t>送信先</a:t>
              </a:r>
              <a:r>
                <a:rPr kumimoji="1" lang="en-US" altLang="ja-JP" sz="1000" dirty="0"/>
                <a:t>=0xE4</a:t>
              </a:r>
            </a:p>
            <a:p>
              <a:pPr algn="ctr"/>
              <a:r>
                <a:rPr kumimoji="1" lang="ja-JP" altLang="en-US" sz="1000" dirty="0"/>
                <a:t>コントロール値</a:t>
              </a:r>
              <a:r>
                <a:rPr kumimoji="1" lang="en-US" altLang="ja-JP" sz="1000" dirty="0"/>
                <a:t>(4Byte)=1</a:t>
              </a:r>
              <a:endParaRPr kumimoji="1" lang="ja-JP" altLang="en-US" sz="1000" dirty="0"/>
            </a:p>
          </p:txBody>
        </p:sp>
      </p:grp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F108C358-A1EE-F8DC-27C5-ADA82A6A364A}"/>
              </a:ext>
            </a:extLst>
          </p:cNvPr>
          <p:cNvGrpSpPr/>
          <p:nvPr/>
        </p:nvGrpSpPr>
        <p:grpSpPr>
          <a:xfrm>
            <a:off x="4955225" y="3303458"/>
            <a:ext cx="1913844" cy="652501"/>
            <a:chOff x="4955225" y="3139396"/>
            <a:chExt cx="1913844" cy="652501"/>
          </a:xfrm>
        </p:grpSpPr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00000000-0008-0000-1600-00000A000000}"/>
                </a:ext>
              </a:extLst>
            </p:cNvPr>
            <p:cNvCxnSpPr/>
            <p:nvPr/>
          </p:nvCxnSpPr>
          <p:spPr>
            <a:xfrm>
              <a:off x="4955225" y="3791897"/>
              <a:ext cx="1913844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00000000-0008-0000-1600-00000B000000}"/>
                </a:ext>
              </a:extLst>
            </p:cNvPr>
            <p:cNvSpPr/>
            <p:nvPr/>
          </p:nvSpPr>
          <p:spPr>
            <a:xfrm flipH="1">
              <a:off x="4955225" y="3139396"/>
              <a:ext cx="1913844" cy="6334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ja-JP" sz="1000" dirty="0"/>
                <a:t>TCMD</a:t>
              </a:r>
              <a:r>
                <a:rPr kumimoji="1" lang="en-US" altLang="ja-JP" sz="1000" dirty="0">
                  <a:solidFill>
                    <a:schemeClr val="dk1"/>
                  </a:solidFill>
                  <a:effectLst/>
                  <a:latin typeface="+mn-lt"/>
                  <a:ea typeface="+mn-ea"/>
                  <a:cs typeface="+mn-cs"/>
                </a:rPr>
                <a:t>(ID:0x1850FBCE)</a:t>
              </a:r>
              <a:r>
                <a:rPr kumimoji="1" lang="ja-JP" altLang="en-US" sz="1000" dirty="0">
                  <a:solidFill>
                    <a:schemeClr val="dk1"/>
                  </a:solidFill>
                  <a:effectLst/>
                  <a:latin typeface="+mn-lt"/>
                  <a:ea typeface="+mn-ea"/>
                  <a:cs typeface="+mn-cs"/>
                </a:rPr>
                <a:t>を</a:t>
              </a:r>
              <a:r>
                <a:rPr kumimoji="1" lang="en-US" altLang="ja-JP" sz="1000" dirty="0">
                  <a:solidFill>
                    <a:srgbClr val="FF0000"/>
                  </a:solidFill>
                  <a:effectLst/>
                  <a:latin typeface="+mn-lt"/>
                  <a:ea typeface="+mn-ea"/>
                  <a:cs typeface="+mn-cs"/>
                </a:rPr>
                <a:t>1</a:t>
              </a:r>
              <a:r>
                <a:rPr kumimoji="1" lang="ja-JP" altLang="en-US" sz="1000" dirty="0">
                  <a:solidFill>
                    <a:srgbClr val="FF0000"/>
                  </a:solidFill>
                  <a:effectLst/>
                  <a:latin typeface="+mn-lt"/>
                  <a:ea typeface="+mn-ea"/>
                  <a:cs typeface="+mn-cs"/>
                </a:rPr>
                <a:t>回</a:t>
              </a:r>
              <a:r>
                <a:rPr kumimoji="1" lang="ja-JP" altLang="en-US" sz="1000" dirty="0"/>
                <a:t>送信</a:t>
              </a:r>
              <a:endParaRPr kumimoji="1" lang="en-US" altLang="ja-JP" sz="1000" dirty="0"/>
            </a:p>
            <a:p>
              <a:pPr algn="ctr"/>
              <a:r>
                <a:rPr kumimoji="1" lang="ja-JP" altLang="en-US" sz="1000" dirty="0"/>
                <a:t>コマンド</a:t>
              </a:r>
              <a:r>
                <a:rPr kumimoji="1" lang="en-US" altLang="ja-JP" sz="1000" dirty="0"/>
                <a:t>ID=10</a:t>
              </a:r>
            </a:p>
            <a:p>
              <a:pPr algn="ctr"/>
              <a:r>
                <a:rPr kumimoji="1" lang="ja-JP" altLang="en-US" sz="1000" dirty="0"/>
                <a:t>送信先</a:t>
              </a:r>
              <a:r>
                <a:rPr kumimoji="1" lang="en-US" altLang="ja-JP" sz="1000" dirty="0"/>
                <a:t>=0xE4</a:t>
              </a:r>
            </a:p>
            <a:p>
              <a:pPr algn="ctr"/>
              <a:r>
                <a:rPr kumimoji="1" lang="ja-JP" altLang="en-US" sz="1000" dirty="0"/>
                <a:t>コントロール値</a:t>
              </a:r>
              <a:r>
                <a:rPr kumimoji="1" lang="en-US" altLang="ja-JP" sz="1000" dirty="0"/>
                <a:t>(4Byte)=2</a:t>
              </a:r>
              <a:endParaRPr kumimoji="1" lang="ja-JP" altLang="en-US" sz="1000" dirty="0"/>
            </a:p>
          </p:txBody>
        </p:sp>
      </p:grpSp>
      <p:pic>
        <p:nvPicPr>
          <p:cNvPr id="11" name="図 10">
            <a:extLst>
              <a:ext uri="{FF2B5EF4-FFF2-40B4-BE49-F238E27FC236}">
                <a16:creationId xmlns:a16="http://schemas.microsoft.com/office/drawing/2014/main" id="{B633E52F-D29C-46BA-8FF3-AC0F854C54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0">
            <a:off x="-1025783" y="2000603"/>
            <a:ext cx="5809248" cy="3240000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228601" y="291697"/>
            <a:ext cx="3640014" cy="405624"/>
          </a:xfrm>
        </p:spPr>
        <p:txBody>
          <a:bodyPr wrap="square">
            <a:spAutoFit/>
          </a:bodyPr>
          <a:lstStyle/>
          <a:p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キャリブレーション画面②</a:t>
            </a:r>
          </a:p>
        </p:txBody>
      </p:sp>
      <p:pic>
        <p:nvPicPr>
          <p:cNvPr id="58" name="Picture 3" descr="竹内ロゴ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角丸四角形 23">
            <a:extLst>
              <a:ext uri="{FF2B5EF4-FFF2-40B4-BE49-F238E27FC236}">
                <a16:creationId xmlns:a16="http://schemas.microsoft.com/office/drawing/2014/main" id="{577DC959-3B88-C97C-455D-9A6604BCB11F}"/>
              </a:ext>
            </a:extLst>
          </p:cNvPr>
          <p:cNvSpPr/>
          <p:nvPr/>
        </p:nvSpPr>
        <p:spPr>
          <a:xfrm>
            <a:off x="270614" y="6186119"/>
            <a:ext cx="1046207" cy="30861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D5</a:t>
            </a:r>
          </a:p>
        </p:txBody>
      </p:sp>
      <p:sp>
        <p:nvSpPr>
          <p:cNvPr id="18" name="角丸四角形 24">
            <a:extLst>
              <a:ext uri="{FF2B5EF4-FFF2-40B4-BE49-F238E27FC236}">
                <a16:creationId xmlns:a16="http://schemas.microsoft.com/office/drawing/2014/main" id="{83C136E3-7166-F6F9-ED40-4AFE104AA5C8}"/>
              </a:ext>
            </a:extLst>
          </p:cNvPr>
          <p:cNvSpPr/>
          <p:nvPr/>
        </p:nvSpPr>
        <p:spPr>
          <a:xfrm>
            <a:off x="1349822" y="6185131"/>
            <a:ext cx="1046207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D6</a:t>
            </a:r>
          </a:p>
        </p:txBody>
      </p:sp>
      <p:sp>
        <p:nvSpPr>
          <p:cNvPr id="19" name="角丸四角形 28">
            <a:extLst>
              <a:ext uri="{FF2B5EF4-FFF2-40B4-BE49-F238E27FC236}">
                <a16:creationId xmlns:a16="http://schemas.microsoft.com/office/drawing/2014/main" id="{27D80729-FF68-D43A-FB36-3C795750F2C3}"/>
              </a:ext>
            </a:extLst>
          </p:cNvPr>
          <p:cNvSpPr/>
          <p:nvPr/>
        </p:nvSpPr>
        <p:spPr>
          <a:xfrm>
            <a:off x="2434655" y="6185131"/>
            <a:ext cx="1046207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D7</a:t>
            </a:r>
          </a:p>
        </p:txBody>
      </p:sp>
      <p:sp>
        <p:nvSpPr>
          <p:cNvPr id="23" name="角丸四角形 18">
            <a:extLst>
              <a:ext uri="{FF2B5EF4-FFF2-40B4-BE49-F238E27FC236}">
                <a16:creationId xmlns:a16="http://schemas.microsoft.com/office/drawing/2014/main" id="{1DE167CC-A511-D855-7C4F-8C73D7E278AF}"/>
              </a:ext>
            </a:extLst>
          </p:cNvPr>
          <p:cNvSpPr/>
          <p:nvPr/>
        </p:nvSpPr>
        <p:spPr>
          <a:xfrm>
            <a:off x="465082" y="3201287"/>
            <a:ext cx="725549" cy="30861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S3-1</a:t>
            </a:r>
          </a:p>
        </p:txBody>
      </p:sp>
      <p:sp>
        <p:nvSpPr>
          <p:cNvPr id="24" name="角丸四角形 18">
            <a:extLst>
              <a:ext uri="{FF2B5EF4-FFF2-40B4-BE49-F238E27FC236}">
                <a16:creationId xmlns:a16="http://schemas.microsoft.com/office/drawing/2014/main" id="{9E4D6618-1B98-3709-E39B-3674241F6B0A}"/>
              </a:ext>
            </a:extLst>
          </p:cNvPr>
          <p:cNvSpPr/>
          <p:nvPr/>
        </p:nvSpPr>
        <p:spPr>
          <a:xfrm>
            <a:off x="1509091" y="3199381"/>
            <a:ext cx="725549" cy="30861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S3-2</a:t>
            </a:r>
          </a:p>
        </p:txBody>
      </p:sp>
      <p:sp>
        <p:nvSpPr>
          <p:cNvPr id="25" name="角丸四角形 18">
            <a:extLst>
              <a:ext uri="{FF2B5EF4-FFF2-40B4-BE49-F238E27FC236}">
                <a16:creationId xmlns:a16="http://schemas.microsoft.com/office/drawing/2014/main" id="{196B4E30-236A-570E-B6C4-08CD54347BFF}"/>
              </a:ext>
            </a:extLst>
          </p:cNvPr>
          <p:cNvSpPr/>
          <p:nvPr/>
        </p:nvSpPr>
        <p:spPr>
          <a:xfrm>
            <a:off x="2534673" y="3199381"/>
            <a:ext cx="725549" cy="30861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S3-3</a:t>
            </a:r>
          </a:p>
        </p:txBody>
      </p:sp>
      <p:sp>
        <p:nvSpPr>
          <p:cNvPr id="26" name="角丸四角形 18">
            <a:extLst>
              <a:ext uri="{FF2B5EF4-FFF2-40B4-BE49-F238E27FC236}">
                <a16:creationId xmlns:a16="http://schemas.microsoft.com/office/drawing/2014/main" id="{73108F79-6189-A3FD-DA18-EBC84B093DD9}"/>
              </a:ext>
            </a:extLst>
          </p:cNvPr>
          <p:cNvSpPr/>
          <p:nvPr/>
        </p:nvSpPr>
        <p:spPr>
          <a:xfrm>
            <a:off x="465082" y="5453950"/>
            <a:ext cx="725549" cy="30861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S3-4</a:t>
            </a:r>
          </a:p>
        </p:txBody>
      </p:sp>
      <p:sp>
        <p:nvSpPr>
          <p:cNvPr id="27" name="角丸四角形 18">
            <a:extLst>
              <a:ext uri="{FF2B5EF4-FFF2-40B4-BE49-F238E27FC236}">
                <a16:creationId xmlns:a16="http://schemas.microsoft.com/office/drawing/2014/main" id="{394377C9-D1E0-3194-F3E6-800DA362FEE7}"/>
              </a:ext>
            </a:extLst>
          </p:cNvPr>
          <p:cNvSpPr/>
          <p:nvPr/>
        </p:nvSpPr>
        <p:spPr>
          <a:xfrm>
            <a:off x="1509091" y="5452044"/>
            <a:ext cx="725549" cy="30861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S3-5</a:t>
            </a:r>
          </a:p>
        </p:txBody>
      </p:sp>
      <p:sp>
        <p:nvSpPr>
          <p:cNvPr id="28" name="角丸四角形 18">
            <a:extLst>
              <a:ext uri="{FF2B5EF4-FFF2-40B4-BE49-F238E27FC236}">
                <a16:creationId xmlns:a16="http://schemas.microsoft.com/office/drawing/2014/main" id="{C318AFA9-8A99-66E3-FFB0-58FBB3245B3B}"/>
              </a:ext>
            </a:extLst>
          </p:cNvPr>
          <p:cNvSpPr/>
          <p:nvPr/>
        </p:nvSpPr>
        <p:spPr>
          <a:xfrm>
            <a:off x="2534673" y="5452044"/>
            <a:ext cx="725549" cy="30861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S3-6</a:t>
            </a:r>
          </a:p>
        </p:txBody>
      </p:sp>
      <p:sp>
        <p:nvSpPr>
          <p:cNvPr id="20" name="テキスト ボックス 59">
            <a:extLst>
              <a:ext uri="{FF2B5EF4-FFF2-40B4-BE49-F238E27FC236}">
                <a16:creationId xmlns:a16="http://schemas.microsoft.com/office/drawing/2014/main" id="{3F5F6633-43A4-B7B7-9155-B248DA24D642}"/>
              </a:ext>
            </a:extLst>
          </p:cNvPr>
          <p:cNvSpPr txBox="1"/>
          <p:nvPr/>
        </p:nvSpPr>
        <p:spPr>
          <a:xfrm>
            <a:off x="3962213" y="210134"/>
            <a:ext cx="8127210" cy="98633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起動時は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S3-2, S3-3, S3-5, S3-6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をグレーアウトにする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グレーアウトの項目には枠を表示せず、スキップする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表示⇔グレーアウトの切替と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S3-1~S3-6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を操作時（押して離す、枠が表示中に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D7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ボタン押しまたは決定ボタン押し）の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動作は下記フローチャートによる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9" name="テキスト ボックス 29">
            <a:extLst>
              <a:ext uri="{FF2B5EF4-FFF2-40B4-BE49-F238E27FC236}">
                <a16:creationId xmlns:a16="http://schemas.microsoft.com/office/drawing/2014/main" id="{00000000-0008-0000-1600-00001E000000}"/>
              </a:ext>
            </a:extLst>
          </p:cNvPr>
          <p:cNvSpPr txBox="1"/>
          <p:nvPr/>
        </p:nvSpPr>
        <p:spPr>
          <a:xfrm>
            <a:off x="4085302" y="1933954"/>
            <a:ext cx="867414" cy="540000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900" dirty="0"/>
              <a:t>S3-1</a:t>
            </a:r>
            <a:r>
              <a:rPr kumimoji="1" lang="ja-JP" altLang="en-US" sz="900" dirty="0"/>
              <a:t>を操作</a:t>
            </a:r>
          </a:p>
        </p:txBody>
      </p:sp>
      <p:sp>
        <p:nvSpPr>
          <p:cNvPr id="50" name="テキスト ボックス 29">
            <a:extLst>
              <a:ext uri="{FF2B5EF4-FFF2-40B4-BE49-F238E27FC236}">
                <a16:creationId xmlns:a16="http://schemas.microsoft.com/office/drawing/2014/main" id="{00000000-0008-0000-1600-00001E000000}"/>
              </a:ext>
            </a:extLst>
          </p:cNvPr>
          <p:cNvSpPr txBox="1"/>
          <p:nvPr/>
        </p:nvSpPr>
        <p:spPr>
          <a:xfrm>
            <a:off x="6868643" y="2096754"/>
            <a:ext cx="867413" cy="1080000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900" dirty="0"/>
              <a:t>中立および最大、最小値をリセット</a:t>
            </a:r>
          </a:p>
        </p:txBody>
      </p:sp>
      <p:sp>
        <p:nvSpPr>
          <p:cNvPr id="51" name="テキスト ボックス 29">
            <a:extLst>
              <a:ext uri="{FF2B5EF4-FFF2-40B4-BE49-F238E27FC236}">
                <a16:creationId xmlns:a16="http://schemas.microsoft.com/office/drawing/2014/main" id="{021E337F-DBDB-5461-2618-C59979A28BFF}"/>
              </a:ext>
            </a:extLst>
          </p:cNvPr>
          <p:cNvSpPr txBox="1"/>
          <p:nvPr/>
        </p:nvSpPr>
        <p:spPr>
          <a:xfrm>
            <a:off x="5052268" y="1081592"/>
            <a:ext cx="1750141" cy="363511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/>
              <a:t>Swing Pedal Calibration</a:t>
            </a:r>
            <a:endParaRPr kumimoji="1" lang="ja-JP" altLang="en-US" sz="1200" b="1" dirty="0"/>
          </a:p>
        </p:txBody>
      </p:sp>
      <p:sp>
        <p:nvSpPr>
          <p:cNvPr id="52" name="テキスト ボックス 32">
            <a:extLst>
              <a:ext uri="{FF2B5EF4-FFF2-40B4-BE49-F238E27FC236}">
                <a16:creationId xmlns:a16="http://schemas.microsoft.com/office/drawing/2014/main" id="{00000000-0008-0000-1600-000021000000}"/>
              </a:ext>
            </a:extLst>
          </p:cNvPr>
          <p:cNvSpPr txBox="1"/>
          <p:nvPr/>
        </p:nvSpPr>
        <p:spPr>
          <a:xfrm>
            <a:off x="4085300" y="2802137"/>
            <a:ext cx="867411" cy="540000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900" dirty="0"/>
              <a:t>S3-2</a:t>
            </a:r>
            <a:r>
              <a:rPr kumimoji="1" lang="ja-JP" altLang="en-US" sz="900" dirty="0"/>
              <a:t>の</a:t>
            </a:r>
            <a:endParaRPr kumimoji="1" lang="en-US" altLang="ja-JP" sz="900" dirty="0"/>
          </a:p>
          <a:p>
            <a:r>
              <a:rPr kumimoji="1" lang="ja-JP" altLang="en-US" sz="900" dirty="0"/>
              <a:t>グレーアウトを解除</a:t>
            </a:r>
          </a:p>
        </p:txBody>
      </p:sp>
      <p:sp>
        <p:nvSpPr>
          <p:cNvPr id="53" name="テキスト ボックス 32">
            <a:extLst>
              <a:ext uri="{FF2B5EF4-FFF2-40B4-BE49-F238E27FC236}">
                <a16:creationId xmlns:a16="http://schemas.microsoft.com/office/drawing/2014/main" id="{00000000-0008-0000-1600-000021000000}"/>
              </a:ext>
            </a:extLst>
          </p:cNvPr>
          <p:cNvSpPr txBox="1"/>
          <p:nvPr/>
        </p:nvSpPr>
        <p:spPr>
          <a:xfrm>
            <a:off x="4085295" y="3685956"/>
            <a:ext cx="867600" cy="540000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900" dirty="0"/>
              <a:t>S3-2</a:t>
            </a:r>
            <a:r>
              <a:rPr kumimoji="1" lang="ja-JP" altLang="en-US" sz="900" dirty="0"/>
              <a:t>を操作</a:t>
            </a:r>
          </a:p>
        </p:txBody>
      </p: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00000000-0008-0000-1600-000014000000}"/>
              </a:ext>
            </a:extLst>
          </p:cNvPr>
          <p:cNvGrpSpPr/>
          <p:nvPr/>
        </p:nvGrpSpPr>
        <p:grpSpPr>
          <a:xfrm flipH="1">
            <a:off x="4970415" y="4177304"/>
            <a:ext cx="1913845" cy="657265"/>
            <a:chOff x="952499" y="2894026"/>
            <a:chExt cx="2095501" cy="711584"/>
          </a:xfrm>
        </p:grpSpPr>
        <p:cxnSp>
          <p:nvCxnSpPr>
            <p:cNvPr id="63" name="直線矢印コネクタ 62">
              <a:extLst>
                <a:ext uri="{FF2B5EF4-FFF2-40B4-BE49-F238E27FC236}">
                  <a16:creationId xmlns:a16="http://schemas.microsoft.com/office/drawing/2014/main" id="{00000000-0008-0000-1600-00000E000000}"/>
                </a:ext>
              </a:extLst>
            </p:cNvPr>
            <p:cNvCxnSpPr/>
            <p:nvPr/>
          </p:nvCxnSpPr>
          <p:spPr>
            <a:xfrm flipV="1">
              <a:off x="980685" y="3597583"/>
              <a:ext cx="2066926" cy="802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00000000-0008-0000-1600-00000F000000}"/>
                </a:ext>
              </a:extLst>
            </p:cNvPr>
            <p:cNvSpPr/>
            <p:nvPr/>
          </p:nvSpPr>
          <p:spPr>
            <a:xfrm>
              <a:off x="952499" y="2894026"/>
              <a:ext cx="2095501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ja-JP" sz="1000" dirty="0"/>
                <a:t>TCMD</a:t>
              </a:r>
              <a:r>
                <a:rPr kumimoji="1" lang="en-US" altLang="ja-JP" sz="1000" dirty="0">
                  <a:solidFill>
                    <a:schemeClr val="dk1"/>
                  </a:solidFill>
                  <a:effectLst/>
                  <a:latin typeface="+mn-lt"/>
                  <a:ea typeface="+mn-ea"/>
                  <a:cs typeface="+mn-cs"/>
                </a:rPr>
                <a:t>(ID:0x1850FBE4)</a:t>
              </a:r>
              <a:r>
                <a:rPr kumimoji="1" lang="ja-JP" altLang="en-US" sz="1000" dirty="0"/>
                <a:t>応答</a:t>
              </a:r>
              <a:endParaRPr kumimoji="1" lang="en-US" altLang="ja-JP" sz="1000" dirty="0"/>
            </a:p>
            <a:p>
              <a:pPr algn="ctr"/>
              <a:r>
                <a:rPr kumimoji="1" lang="ja-JP" altLang="en-US" sz="1000" dirty="0"/>
                <a:t>コマンド</a:t>
              </a:r>
              <a:r>
                <a:rPr kumimoji="1" lang="en-US" altLang="ja-JP" sz="1000" dirty="0"/>
                <a:t>ID=10</a:t>
              </a:r>
            </a:p>
            <a:p>
              <a:pPr algn="ctr"/>
              <a:r>
                <a:rPr kumimoji="1" lang="ja-JP" altLang="en-US" sz="1000" dirty="0"/>
                <a:t>送信先</a:t>
              </a:r>
              <a:r>
                <a:rPr kumimoji="1" lang="en-US" altLang="ja-JP" sz="1000" dirty="0"/>
                <a:t>=0xCE</a:t>
              </a:r>
            </a:p>
            <a:p>
              <a:pPr algn="ctr"/>
              <a:r>
                <a:rPr kumimoji="1" lang="ja-JP" altLang="en-US" sz="1000" dirty="0"/>
                <a:t>状態</a:t>
              </a:r>
              <a:r>
                <a:rPr kumimoji="1" lang="en-US" altLang="ja-JP" sz="1000" dirty="0"/>
                <a:t>=3</a:t>
              </a:r>
              <a:endParaRPr kumimoji="1" lang="ja-JP" altLang="en-US" sz="1000" dirty="0"/>
            </a:p>
          </p:txBody>
        </p:sp>
      </p:grp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00000000-0008-0000-1600-000019000000}"/>
              </a:ext>
            </a:extLst>
          </p:cNvPr>
          <p:cNvGrpSpPr/>
          <p:nvPr/>
        </p:nvGrpSpPr>
        <p:grpSpPr>
          <a:xfrm flipH="1">
            <a:off x="4970416" y="5055912"/>
            <a:ext cx="1913844" cy="652518"/>
            <a:chOff x="952500" y="3751274"/>
            <a:chExt cx="2095500" cy="706449"/>
          </a:xfrm>
        </p:grpSpPr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00000000-0008-0000-1600-000017000000}"/>
                </a:ext>
              </a:extLst>
            </p:cNvPr>
            <p:cNvCxnSpPr/>
            <p:nvPr/>
          </p:nvCxnSpPr>
          <p:spPr>
            <a:xfrm flipH="1">
              <a:off x="952500" y="4457723"/>
              <a:ext cx="209550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00000000-0008-0000-1600-000018000000}"/>
                </a:ext>
              </a:extLst>
            </p:cNvPr>
            <p:cNvSpPr/>
            <p:nvPr/>
          </p:nvSpPr>
          <p:spPr>
            <a:xfrm>
              <a:off x="952500" y="3751274"/>
              <a:ext cx="20955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ja-JP" sz="1000" dirty="0"/>
                <a:t>TCMD</a:t>
              </a:r>
              <a:r>
                <a:rPr kumimoji="1" lang="en-US" altLang="ja-JP" sz="1000" dirty="0">
                  <a:solidFill>
                    <a:schemeClr val="dk1"/>
                  </a:solidFill>
                  <a:effectLst/>
                  <a:latin typeface="+mn-lt"/>
                  <a:ea typeface="+mn-ea"/>
                  <a:cs typeface="+mn-cs"/>
                </a:rPr>
                <a:t>(ID:0x1850FBCE)</a:t>
              </a:r>
              <a:r>
                <a:rPr kumimoji="1" lang="ja-JP" altLang="en-US" sz="1000" dirty="0">
                  <a:solidFill>
                    <a:schemeClr val="dk1"/>
                  </a:solidFill>
                  <a:effectLst/>
                  <a:latin typeface="+mn-lt"/>
                  <a:ea typeface="+mn-ea"/>
                  <a:cs typeface="+mn-cs"/>
                </a:rPr>
                <a:t>を</a:t>
              </a:r>
              <a:r>
                <a:rPr kumimoji="1" lang="en-US" altLang="ja-JP" sz="1000" dirty="0">
                  <a:solidFill>
                    <a:srgbClr val="FF0000"/>
                  </a:solidFill>
                  <a:effectLst/>
                  <a:latin typeface="+mn-lt"/>
                  <a:ea typeface="+mn-ea"/>
                  <a:cs typeface="+mn-cs"/>
                </a:rPr>
                <a:t>1</a:t>
              </a:r>
              <a:r>
                <a:rPr kumimoji="1" lang="ja-JP" altLang="en-US" sz="1000" dirty="0">
                  <a:solidFill>
                    <a:srgbClr val="FF0000"/>
                  </a:solidFill>
                  <a:effectLst/>
                  <a:latin typeface="+mn-lt"/>
                  <a:ea typeface="+mn-ea"/>
                  <a:cs typeface="+mn-cs"/>
                </a:rPr>
                <a:t>回</a:t>
              </a:r>
              <a:r>
                <a:rPr kumimoji="1" lang="ja-JP" altLang="en-US" sz="1000" dirty="0"/>
                <a:t>送信</a:t>
              </a:r>
              <a:endParaRPr kumimoji="1" lang="en-US" altLang="ja-JP" sz="1000" dirty="0"/>
            </a:p>
            <a:p>
              <a:pPr algn="ctr"/>
              <a:r>
                <a:rPr kumimoji="1" lang="ja-JP" altLang="en-US" sz="1000" dirty="0"/>
                <a:t>コマンド</a:t>
              </a:r>
              <a:r>
                <a:rPr kumimoji="1" lang="en-US" altLang="ja-JP" sz="1000" dirty="0"/>
                <a:t>ID=10</a:t>
              </a:r>
            </a:p>
            <a:p>
              <a:pPr algn="ctr"/>
              <a:r>
                <a:rPr kumimoji="1" lang="ja-JP" altLang="en-US" sz="1000" dirty="0"/>
                <a:t>送信先</a:t>
              </a:r>
              <a:r>
                <a:rPr kumimoji="1" lang="en-US" altLang="ja-JP" sz="1000" dirty="0"/>
                <a:t>=0xE4</a:t>
              </a:r>
            </a:p>
            <a:p>
              <a:pPr algn="ctr"/>
              <a:r>
                <a:rPr kumimoji="1" lang="ja-JP" altLang="en-US" sz="1000" dirty="0"/>
                <a:t>コントロール値</a:t>
              </a:r>
              <a:r>
                <a:rPr kumimoji="1" lang="en-US" altLang="ja-JP" sz="1000" dirty="0"/>
                <a:t>(4Byte)=4</a:t>
              </a:r>
              <a:endParaRPr kumimoji="1" lang="ja-JP" altLang="en-US" sz="1000" dirty="0"/>
            </a:p>
          </p:txBody>
        </p:sp>
      </p:grp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00000000-0008-0000-1600-00001B000000}"/>
              </a:ext>
            </a:extLst>
          </p:cNvPr>
          <p:cNvGrpSpPr/>
          <p:nvPr/>
        </p:nvGrpSpPr>
        <p:grpSpPr>
          <a:xfrm flipH="1">
            <a:off x="4981323" y="5929769"/>
            <a:ext cx="1913845" cy="657265"/>
            <a:chOff x="952499" y="4603366"/>
            <a:chExt cx="2095501" cy="711584"/>
          </a:xfrm>
        </p:grpSpPr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00000000-0008-0000-1600-00001C000000}"/>
                </a:ext>
              </a:extLst>
            </p:cNvPr>
            <p:cNvCxnSpPr/>
            <p:nvPr/>
          </p:nvCxnSpPr>
          <p:spPr>
            <a:xfrm flipV="1">
              <a:off x="980685" y="5306923"/>
              <a:ext cx="2066926" cy="802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00000000-0008-0000-1600-00001D000000}"/>
                </a:ext>
              </a:extLst>
            </p:cNvPr>
            <p:cNvSpPr/>
            <p:nvPr/>
          </p:nvSpPr>
          <p:spPr>
            <a:xfrm>
              <a:off x="952499" y="4603366"/>
              <a:ext cx="2095501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ja-JP" sz="1000" dirty="0"/>
                <a:t>TCMD</a:t>
              </a:r>
              <a:r>
                <a:rPr kumimoji="1" lang="en-US" altLang="ja-JP" sz="1000" dirty="0">
                  <a:solidFill>
                    <a:schemeClr val="dk1"/>
                  </a:solidFill>
                  <a:effectLst/>
                  <a:latin typeface="+mn-lt"/>
                  <a:ea typeface="+mn-ea"/>
                  <a:cs typeface="+mn-cs"/>
                </a:rPr>
                <a:t>(ID:0x1850FBE4)</a:t>
              </a:r>
              <a:r>
                <a:rPr kumimoji="1" lang="ja-JP" altLang="en-US" sz="1000" dirty="0"/>
                <a:t>応答</a:t>
              </a:r>
              <a:endParaRPr kumimoji="1" lang="en-US" altLang="ja-JP" sz="1000" dirty="0"/>
            </a:p>
            <a:p>
              <a:pPr algn="ctr"/>
              <a:r>
                <a:rPr kumimoji="1" lang="ja-JP" altLang="en-US" sz="1000" dirty="0"/>
                <a:t>コマンド</a:t>
              </a:r>
              <a:r>
                <a:rPr kumimoji="1" lang="en-US" altLang="ja-JP" sz="1000" dirty="0"/>
                <a:t>ID=10</a:t>
              </a:r>
            </a:p>
            <a:p>
              <a:pPr algn="ctr"/>
              <a:r>
                <a:rPr kumimoji="1" lang="ja-JP" altLang="en-US" sz="1000" dirty="0"/>
                <a:t>送信先</a:t>
              </a:r>
              <a:r>
                <a:rPr kumimoji="1" lang="en-US" altLang="ja-JP" sz="1000" dirty="0"/>
                <a:t>=0xCE</a:t>
              </a:r>
            </a:p>
            <a:p>
              <a:pPr algn="ctr"/>
              <a:r>
                <a:rPr kumimoji="1" lang="ja-JP" altLang="en-US" sz="1000" dirty="0"/>
                <a:t>状態</a:t>
              </a:r>
              <a:r>
                <a:rPr kumimoji="1" lang="en-US" altLang="ja-JP" sz="1000" dirty="0"/>
                <a:t>=1</a:t>
              </a:r>
              <a:endParaRPr kumimoji="1" lang="ja-JP" altLang="en-US" sz="1000" dirty="0"/>
            </a:p>
          </p:txBody>
        </p:sp>
      </p:grpSp>
      <p:sp>
        <p:nvSpPr>
          <p:cNvPr id="73" name="テキスト ボックス 30">
            <a:extLst>
              <a:ext uri="{FF2B5EF4-FFF2-40B4-BE49-F238E27FC236}">
                <a16:creationId xmlns:a16="http://schemas.microsoft.com/office/drawing/2014/main" id="{00000000-0008-0000-1600-00001F000000}"/>
              </a:ext>
            </a:extLst>
          </p:cNvPr>
          <p:cNvSpPr txBox="1"/>
          <p:nvPr/>
        </p:nvSpPr>
        <p:spPr>
          <a:xfrm>
            <a:off x="6868549" y="3685956"/>
            <a:ext cx="867600" cy="540000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900" dirty="0"/>
              <a:t>中立を記録</a:t>
            </a:r>
          </a:p>
        </p:txBody>
      </p:sp>
      <p:sp>
        <p:nvSpPr>
          <p:cNvPr id="74" name="テキスト ボックス 30">
            <a:extLst>
              <a:ext uri="{FF2B5EF4-FFF2-40B4-BE49-F238E27FC236}">
                <a16:creationId xmlns:a16="http://schemas.microsoft.com/office/drawing/2014/main" id="{B5531BE8-13CA-5A99-214A-A90749ED9512}"/>
              </a:ext>
            </a:extLst>
          </p:cNvPr>
          <p:cNvSpPr txBox="1"/>
          <p:nvPr/>
        </p:nvSpPr>
        <p:spPr>
          <a:xfrm>
            <a:off x="6868549" y="4550947"/>
            <a:ext cx="867600" cy="540000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900" dirty="0"/>
              <a:t>中立および最大、最小値が適正</a:t>
            </a:r>
          </a:p>
        </p:txBody>
      </p:sp>
      <p:sp>
        <p:nvSpPr>
          <p:cNvPr id="75" name="テキスト ボックス 32">
            <a:extLst>
              <a:ext uri="{FF2B5EF4-FFF2-40B4-BE49-F238E27FC236}">
                <a16:creationId xmlns:a16="http://schemas.microsoft.com/office/drawing/2014/main" id="{6239EECA-7B09-8FA4-19B3-09CC972AA3B5}"/>
              </a:ext>
            </a:extLst>
          </p:cNvPr>
          <p:cNvSpPr txBox="1"/>
          <p:nvPr/>
        </p:nvSpPr>
        <p:spPr>
          <a:xfrm>
            <a:off x="4087814" y="4547266"/>
            <a:ext cx="867411" cy="540000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900" dirty="0"/>
              <a:t>S3-3</a:t>
            </a:r>
            <a:r>
              <a:rPr kumimoji="1" lang="ja-JP" altLang="en-US" sz="900" dirty="0"/>
              <a:t>の</a:t>
            </a:r>
            <a:endParaRPr kumimoji="1" lang="en-US" altLang="ja-JP" sz="900" dirty="0"/>
          </a:p>
          <a:p>
            <a:r>
              <a:rPr kumimoji="1" lang="ja-JP" altLang="en-US" sz="900" dirty="0"/>
              <a:t>グレーアウトを解除</a:t>
            </a:r>
          </a:p>
        </p:txBody>
      </p:sp>
      <p:sp>
        <p:nvSpPr>
          <p:cNvPr id="76" name="テキスト ボックス 32">
            <a:extLst>
              <a:ext uri="{FF2B5EF4-FFF2-40B4-BE49-F238E27FC236}">
                <a16:creationId xmlns:a16="http://schemas.microsoft.com/office/drawing/2014/main" id="{73D4450E-B159-3DC1-C797-63487E8A4775}"/>
              </a:ext>
            </a:extLst>
          </p:cNvPr>
          <p:cNvSpPr txBox="1"/>
          <p:nvPr/>
        </p:nvSpPr>
        <p:spPr>
          <a:xfrm>
            <a:off x="4083051" y="5437958"/>
            <a:ext cx="867600" cy="540000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900" dirty="0"/>
              <a:t>S3-3</a:t>
            </a:r>
            <a:r>
              <a:rPr kumimoji="1" lang="ja-JP" altLang="en-US" sz="900" dirty="0"/>
              <a:t>を操作</a:t>
            </a:r>
          </a:p>
        </p:txBody>
      </p:sp>
      <p:sp>
        <p:nvSpPr>
          <p:cNvPr id="77" name="テキスト ボックス 29">
            <a:extLst>
              <a:ext uri="{FF2B5EF4-FFF2-40B4-BE49-F238E27FC236}">
                <a16:creationId xmlns:a16="http://schemas.microsoft.com/office/drawing/2014/main" id="{F624DAB8-EA69-9A61-1995-BD524B107EF5}"/>
              </a:ext>
            </a:extLst>
          </p:cNvPr>
          <p:cNvSpPr txBox="1"/>
          <p:nvPr/>
        </p:nvSpPr>
        <p:spPr>
          <a:xfrm>
            <a:off x="6868643" y="5606350"/>
            <a:ext cx="867413" cy="1080000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900" dirty="0"/>
              <a:t>記録した中立、最大値、最小値をメモリに書き込む</a:t>
            </a:r>
          </a:p>
        </p:txBody>
      </p:sp>
      <p:sp>
        <p:nvSpPr>
          <p:cNvPr id="78" name="テキスト ボックス 32">
            <a:extLst>
              <a:ext uri="{FF2B5EF4-FFF2-40B4-BE49-F238E27FC236}">
                <a16:creationId xmlns:a16="http://schemas.microsoft.com/office/drawing/2014/main" id="{6AB0D84F-777E-C4B3-28FC-A9F467E9FE86}"/>
              </a:ext>
            </a:extLst>
          </p:cNvPr>
          <p:cNvSpPr txBox="1"/>
          <p:nvPr/>
        </p:nvSpPr>
        <p:spPr>
          <a:xfrm>
            <a:off x="4084627" y="6299268"/>
            <a:ext cx="867411" cy="540000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900" dirty="0"/>
              <a:t>S3-2</a:t>
            </a:r>
            <a:r>
              <a:rPr kumimoji="1" lang="ja-JP" altLang="en-US" sz="900" dirty="0"/>
              <a:t>および</a:t>
            </a:r>
            <a:r>
              <a:rPr kumimoji="1" lang="en-US" altLang="ja-JP" sz="900" dirty="0"/>
              <a:t>S3-3</a:t>
            </a:r>
            <a:r>
              <a:rPr kumimoji="1" lang="ja-JP" altLang="en-US" sz="900" dirty="0"/>
              <a:t>をグレーアウト</a:t>
            </a: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8515220A-9EF8-826B-B4C0-AF9F81CA5E84}"/>
              </a:ext>
            </a:extLst>
          </p:cNvPr>
          <p:cNvSpPr/>
          <p:nvPr/>
        </p:nvSpPr>
        <p:spPr>
          <a:xfrm flipH="1">
            <a:off x="10985446" y="1416463"/>
            <a:ext cx="869929" cy="5441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ja-JP" sz="1100"/>
              <a:t>MC</a:t>
            </a:r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1062A740-0A2C-F60A-DB4F-1964B7F28BC8}"/>
              </a:ext>
            </a:extLst>
          </p:cNvPr>
          <p:cNvSpPr/>
          <p:nvPr/>
        </p:nvSpPr>
        <p:spPr>
          <a:xfrm flipH="1">
            <a:off x="8201672" y="1416464"/>
            <a:ext cx="869929" cy="5441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ja-JP" sz="1100" dirty="0"/>
              <a:t>Display</a:t>
            </a:r>
            <a:endParaRPr kumimoji="1" lang="ja-JP" altLang="en-US" sz="1100" dirty="0"/>
          </a:p>
        </p:txBody>
      </p:sp>
      <p:grpSp>
        <p:nvGrpSpPr>
          <p:cNvPr id="81" name="グループ化 80">
            <a:extLst>
              <a:ext uri="{FF2B5EF4-FFF2-40B4-BE49-F238E27FC236}">
                <a16:creationId xmlns:a16="http://schemas.microsoft.com/office/drawing/2014/main" id="{49F1217D-20A7-1F6E-3EA2-74E9106AC0F2}"/>
              </a:ext>
            </a:extLst>
          </p:cNvPr>
          <p:cNvGrpSpPr/>
          <p:nvPr/>
        </p:nvGrpSpPr>
        <p:grpSpPr>
          <a:xfrm>
            <a:off x="9071602" y="2429618"/>
            <a:ext cx="1939942" cy="643701"/>
            <a:chOff x="4955225" y="2347586"/>
            <a:chExt cx="1939942" cy="643701"/>
          </a:xfrm>
        </p:grpSpPr>
        <p:cxnSp>
          <p:nvCxnSpPr>
            <p:cNvPr id="82" name="直線矢印コネクタ 81">
              <a:extLst>
                <a:ext uri="{FF2B5EF4-FFF2-40B4-BE49-F238E27FC236}">
                  <a16:creationId xmlns:a16="http://schemas.microsoft.com/office/drawing/2014/main" id="{23AD4607-E3B4-5EC7-E658-13DC5D61C777}"/>
                </a:ext>
              </a:extLst>
            </p:cNvPr>
            <p:cNvCxnSpPr/>
            <p:nvPr/>
          </p:nvCxnSpPr>
          <p:spPr>
            <a:xfrm flipH="1">
              <a:off x="4955225" y="2991287"/>
              <a:ext cx="1913844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6BA4CC84-C236-6F3F-1551-8A376D75F8E1}"/>
                </a:ext>
              </a:extLst>
            </p:cNvPr>
            <p:cNvSpPr/>
            <p:nvPr/>
          </p:nvSpPr>
          <p:spPr>
            <a:xfrm flipH="1">
              <a:off x="4981323" y="2347586"/>
              <a:ext cx="1913844" cy="6334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ja-JP" sz="1000" dirty="0"/>
                <a:t>TCMD</a:t>
              </a:r>
              <a:r>
                <a:rPr kumimoji="1" lang="en-US" altLang="ja-JP" sz="1000" dirty="0">
                  <a:solidFill>
                    <a:schemeClr val="dk1"/>
                  </a:solidFill>
                  <a:effectLst/>
                  <a:latin typeface="+mn-lt"/>
                  <a:ea typeface="+mn-ea"/>
                  <a:cs typeface="+mn-cs"/>
                </a:rPr>
                <a:t>(ID:0x1850FBE4)</a:t>
              </a:r>
              <a:r>
                <a:rPr kumimoji="1" lang="ja-JP" altLang="en-US" sz="1000" dirty="0"/>
                <a:t>応答</a:t>
              </a:r>
              <a:endParaRPr kumimoji="1" lang="en-US" altLang="ja-JP" sz="1000" dirty="0"/>
            </a:p>
            <a:p>
              <a:pPr algn="ctr"/>
              <a:r>
                <a:rPr kumimoji="1" lang="ja-JP" altLang="en-US" sz="1000" dirty="0"/>
                <a:t>コマンド</a:t>
              </a:r>
              <a:r>
                <a:rPr kumimoji="1" lang="en-US" altLang="ja-JP" sz="1000" dirty="0"/>
                <a:t>ID=11</a:t>
              </a:r>
            </a:p>
            <a:p>
              <a:pPr algn="ctr"/>
              <a:r>
                <a:rPr kumimoji="1" lang="ja-JP" altLang="en-US" sz="1000" dirty="0"/>
                <a:t>送信先</a:t>
              </a:r>
              <a:r>
                <a:rPr kumimoji="1" lang="en-US" altLang="ja-JP" sz="1000" dirty="0"/>
                <a:t>=0xCE</a:t>
              </a:r>
            </a:p>
            <a:p>
              <a:pPr algn="ctr"/>
              <a:r>
                <a:rPr kumimoji="1" lang="ja-JP" altLang="en-US" sz="1000" dirty="0"/>
                <a:t>状態</a:t>
              </a:r>
              <a:r>
                <a:rPr kumimoji="1" lang="en-US" altLang="ja-JP" sz="1000" dirty="0"/>
                <a:t>=2</a:t>
              </a:r>
              <a:endParaRPr kumimoji="1" lang="ja-JP" altLang="en-US" sz="1000" dirty="0"/>
            </a:p>
          </p:txBody>
        </p:sp>
      </p:grpSp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704FF0C1-26A5-D7B6-CFF0-535CCCEF8C4F}"/>
              </a:ext>
            </a:extLst>
          </p:cNvPr>
          <p:cNvGrpSpPr/>
          <p:nvPr/>
        </p:nvGrpSpPr>
        <p:grpSpPr>
          <a:xfrm>
            <a:off x="9071602" y="1555776"/>
            <a:ext cx="1913844" cy="652499"/>
            <a:chOff x="4955225" y="1555775"/>
            <a:chExt cx="1913844" cy="652499"/>
          </a:xfrm>
        </p:grpSpPr>
        <p:cxnSp>
          <p:nvCxnSpPr>
            <p:cNvPr id="85" name="直線矢印コネクタ 84">
              <a:extLst>
                <a:ext uri="{FF2B5EF4-FFF2-40B4-BE49-F238E27FC236}">
                  <a16:creationId xmlns:a16="http://schemas.microsoft.com/office/drawing/2014/main" id="{6D88F3E0-6230-338F-FA1F-D1BC4BDFA231}"/>
                </a:ext>
              </a:extLst>
            </p:cNvPr>
            <p:cNvCxnSpPr/>
            <p:nvPr/>
          </p:nvCxnSpPr>
          <p:spPr>
            <a:xfrm>
              <a:off x="4955225" y="2208274"/>
              <a:ext cx="1913844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正方形/長方形 85">
              <a:extLst>
                <a:ext uri="{FF2B5EF4-FFF2-40B4-BE49-F238E27FC236}">
                  <a16:creationId xmlns:a16="http://schemas.microsoft.com/office/drawing/2014/main" id="{6D0353BC-30DA-CBD5-54E2-C3AD119661B0}"/>
                </a:ext>
              </a:extLst>
            </p:cNvPr>
            <p:cNvSpPr/>
            <p:nvPr/>
          </p:nvSpPr>
          <p:spPr>
            <a:xfrm flipH="1">
              <a:off x="4955225" y="1555775"/>
              <a:ext cx="1913844" cy="6334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ja-JP" sz="1000" dirty="0"/>
                <a:t>TCMD</a:t>
              </a:r>
              <a:r>
                <a:rPr kumimoji="1" lang="en-US" altLang="ja-JP" sz="1000" dirty="0">
                  <a:solidFill>
                    <a:schemeClr val="dk1"/>
                  </a:solidFill>
                  <a:effectLst/>
                  <a:latin typeface="+mn-lt"/>
                  <a:ea typeface="+mn-ea"/>
                  <a:cs typeface="+mn-cs"/>
                </a:rPr>
                <a:t>(ID:0x1850FBCE)</a:t>
              </a:r>
              <a:r>
                <a:rPr kumimoji="1" lang="ja-JP" altLang="en-US" sz="1000" dirty="0">
                  <a:solidFill>
                    <a:schemeClr val="dk1"/>
                  </a:solidFill>
                  <a:effectLst/>
                  <a:latin typeface="+mn-lt"/>
                  <a:ea typeface="+mn-ea"/>
                  <a:cs typeface="+mn-cs"/>
                </a:rPr>
                <a:t>を</a:t>
              </a:r>
              <a:r>
                <a:rPr kumimoji="1" lang="en-US" altLang="ja-JP" sz="1000" dirty="0">
                  <a:solidFill>
                    <a:srgbClr val="FF0000"/>
                  </a:solidFill>
                  <a:effectLst/>
                  <a:latin typeface="+mn-lt"/>
                  <a:ea typeface="+mn-ea"/>
                  <a:cs typeface="+mn-cs"/>
                </a:rPr>
                <a:t>1</a:t>
              </a:r>
              <a:r>
                <a:rPr kumimoji="1" lang="ja-JP" altLang="en-US" sz="1000" dirty="0">
                  <a:solidFill>
                    <a:srgbClr val="FF0000"/>
                  </a:solidFill>
                  <a:effectLst/>
                  <a:latin typeface="+mn-lt"/>
                  <a:ea typeface="+mn-ea"/>
                  <a:cs typeface="+mn-cs"/>
                </a:rPr>
                <a:t>回</a:t>
              </a:r>
              <a:r>
                <a:rPr kumimoji="1" lang="ja-JP" altLang="en-US" sz="1000" dirty="0"/>
                <a:t>送信</a:t>
              </a:r>
              <a:endParaRPr kumimoji="1" lang="en-US" altLang="ja-JP" sz="1000" dirty="0"/>
            </a:p>
            <a:p>
              <a:pPr algn="ctr"/>
              <a:r>
                <a:rPr kumimoji="1" lang="ja-JP" altLang="en-US" sz="1000" dirty="0"/>
                <a:t>コマンド</a:t>
              </a:r>
              <a:r>
                <a:rPr kumimoji="1" lang="en-US" altLang="ja-JP" sz="1000" dirty="0"/>
                <a:t>ID=11</a:t>
              </a:r>
            </a:p>
            <a:p>
              <a:pPr algn="ctr"/>
              <a:r>
                <a:rPr kumimoji="1" lang="ja-JP" altLang="en-US" sz="1000" dirty="0"/>
                <a:t>送信先</a:t>
              </a:r>
              <a:r>
                <a:rPr kumimoji="1" lang="en-US" altLang="ja-JP" sz="1000" dirty="0"/>
                <a:t>=0xE4</a:t>
              </a:r>
            </a:p>
            <a:p>
              <a:pPr algn="ctr"/>
              <a:r>
                <a:rPr kumimoji="1" lang="ja-JP" altLang="en-US" sz="1000" dirty="0"/>
                <a:t>コントロール値</a:t>
              </a:r>
              <a:r>
                <a:rPr kumimoji="1" lang="en-US" altLang="ja-JP" sz="1000" dirty="0"/>
                <a:t>(4Byte)=1</a:t>
              </a:r>
              <a:endParaRPr kumimoji="1" lang="ja-JP" altLang="en-US" sz="1000" dirty="0"/>
            </a:p>
          </p:txBody>
        </p:sp>
      </p:grpSp>
      <p:grpSp>
        <p:nvGrpSpPr>
          <p:cNvPr id="87" name="グループ化 86">
            <a:extLst>
              <a:ext uri="{FF2B5EF4-FFF2-40B4-BE49-F238E27FC236}">
                <a16:creationId xmlns:a16="http://schemas.microsoft.com/office/drawing/2014/main" id="{9E39AF66-24CC-D502-9AD1-C472F401B5C0}"/>
              </a:ext>
            </a:extLst>
          </p:cNvPr>
          <p:cNvGrpSpPr/>
          <p:nvPr/>
        </p:nvGrpSpPr>
        <p:grpSpPr>
          <a:xfrm>
            <a:off x="9071602" y="3303459"/>
            <a:ext cx="1913844" cy="652501"/>
            <a:chOff x="4955225" y="3139396"/>
            <a:chExt cx="1913844" cy="652501"/>
          </a:xfrm>
        </p:grpSpPr>
        <p:cxnSp>
          <p:nvCxnSpPr>
            <p:cNvPr id="88" name="直線矢印コネクタ 87">
              <a:extLst>
                <a:ext uri="{FF2B5EF4-FFF2-40B4-BE49-F238E27FC236}">
                  <a16:creationId xmlns:a16="http://schemas.microsoft.com/office/drawing/2014/main" id="{1A11D711-9950-AC87-1AD7-5236FD8E573E}"/>
                </a:ext>
              </a:extLst>
            </p:cNvPr>
            <p:cNvCxnSpPr/>
            <p:nvPr/>
          </p:nvCxnSpPr>
          <p:spPr>
            <a:xfrm>
              <a:off x="4955225" y="3791897"/>
              <a:ext cx="1913844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正方形/長方形 88">
              <a:extLst>
                <a:ext uri="{FF2B5EF4-FFF2-40B4-BE49-F238E27FC236}">
                  <a16:creationId xmlns:a16="http://schemas.microsoft.com/office/drawing/2014/main" id="{DB2252E9-B2B6-B8DD-F95D-8AEAF1F92805}"/>
                </a:ext>
              </a:extLst>
            </p:cNvPr>
            <p:cNvSpPr/>
            <p:nvPr/>
          </p:nvSpPr>
          <p:spPr>
            <a:xfrm flipH="1">
              <a:off x="4955225" y="3139396"/>
              <a:ext cx="1913844" cy="6334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ja-JP" sz="1000" dirty="0"/>
                <a:t>TCMD</a:t>
              </a:r>
              <a:r>
                <a:rPr kumimoji="1" lang="en-US" altLang="ja-JP" sz="1000" dirty="0">
                  <a:solidFill>
                    <a:schemeClr val="dk1"/>
                  </a:solidFill>
                  <a:effectLst/>
                  <a:latin typeface="+mn-lt"/>
                  <a:ea typeface="+mn-ea"/>
                  <a:cs typeface="+mn-cs"/>
                </a:rPr>
                <a:t>(ID:0x1850FBCE)</a:t>
              </a:r>
              <a:r>
                <a:rPr kumimoji="1" lang="ja-JP" altLang="en-US" sz="1000" dirty="0">
                  <a:solidFill>
                    <a:schemeClr val="dk1"/>
                  </a:solidFill>
                  <a:effectLst/>
                  <a:latin typeface="+mn-lt"/>
                  <a:ea typeface="+mn-ea"/>
                  <a:cs typeface="+mn-cs"/>
                </a:rPr>
                <a:t>を</a:t>
              </a:r>
              <a:r>
                <a:rPr kumimoji="1" lang="en-US" altLang="ja-JP" sz="1000" dirty="0">
                  <a:solidFill>
                    <a:srgbClr val="FF0000"/>
                  </a:solidFill>
                  <a:effectLst/>
                  <a:latin typeface="+mn-lt"/>
                  <a:ea typeface="+mn-ea"/>
                  <a:cs typeface="+mn-cs"/>
                </a:rPr>
                <a:t>1</a:t>
              </a:r>
              <a:r>
                <a:rPr kumimoji="1" lang="ja-JP" altLang="en-US" sz="1000" dirty="0">
                  <a:solidFill>
                    <a:srgbClr val="FF0000"/>
                  </a:solidFill>
                  <a:effectLst/>
                  <a:latin typeface="+mn-lt"/>
                  <a:ea typeface="+mn-ea"/>
                  <a:cs typeface="+mn-cs"/>
                </a:rPr>
                <a:t>回</a:t>
              </a:r>
              <a:r>
                <a:rPr kumimoji="1" lang="ja-JP" altLang="en-US" sz="1000" dirty="0"/>
                <a:t>送信</a:t>
              </a:r>
              <a:endParaRPr kumimoji="1" lang="en-US" altLang="ja-JP" sz="1000" dirty="0"/>
            </a:p>
            <a:p>
              <a:pPr algn="ctr"/>
              <a:r>
                <a:rPr kumimoji="1" lang="ja-JP" altLang="en-US" sz="1000" dirty="0"/>
                <a:t>コマンド</a:t>
              </a:r>
              <a:r>
                <a:rPr kumimoji="1" lang="en-US" altLang="ja-JP" sz="1000" dirty="0"/>
                <a:t>ID=11</a:t>
              </a:r>
            </a:p>
            <a:p>
              <a:pPr algn="ctr"/>
              <a:r>
                <a:rPr kumimoji="1" lang="ja-JP" altLang="en-US" sz="1000" dirty="0"/>
                <a:t>送信先</a:t>
              </a:r>
              <a:r>
                <a:rPr kumimoji="1" lang="en-US" altLang="ja-JP" sz="1000" dirty="0"/>
                <a:t>=0xE4</a:t>
              </a:r>
            </a:p>
            <a:p>
              <a:pPr algn="ctr"/>
              <a:r>
                <a:rPr kumimoji="1" lang="ja-JP" altLang="en-US" sz="1000" dirty="0"/>
                <a:t>コントロール値</a:t>
              </a:r>
              <a:r>
                <a:rPr kumimoji="1" lang="en-US" altLang="ja-JP" sz="1000" dirty="0"/>
                <a:t>(4Byte)=2</a:t>
              </a:r>
              <a:endParaRPr kumimoji="1" lang="ja-JP" altLang="en-US" sz="1000" dirty="0"/>
            </a:p>
          </p:txBody>
        </p:sp>
      </p:grpSp>
      <p:sp>
        <p:nvSpPr>
          <p:cNvPr id="90" name="テキスト ボックス 29">
            <a:extLst>
              <a:ext uri="{FF2B5EF4-FFF2-40B4-BE49-F238E27FC236}">
                <a16:creationId xmlns:a16="http://schemas.microsoft.com/office/drawing/2014/main" id="{5F98F529-91A8-3BE4-BE9F-49336BCE8B80}"/>
              </a:ext>
            </a:extLst>
          </p:cNvPr>
          <p:cNvSpPr txBox="1"/>
          <p:nvPr/>
        </p:nvSpPr>
        <p:spPr>
          <a:xfrm>
            <a:off x="8201679" y="1933955"/>
            <a:ext cx="867414" cy="540000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900" dirty="0"/>
              <a:t>S3-4</a:t>
            </a:r>
            <a:r>
              <a:rPr kumimoji="1" lang="ja-JP" altLang="en-US" sz="900" dirty="0"/>
              <a:t>を操作</a:t>
            </a:r>
          </a:p>
        </p:txBody>
      </p:sp>
      <p:sp>
        <p:nvSpPr>
          <p:cNvPr id="91" name="テキスト ボックス 29">
            <a:extLst>
              <a:ext uri="{FF2B5EF4-FFF2-40B4-BE49-F238E27FC236}">
                <a16:creationId xmlns:a16="http://schemas.microsoft.com/office/drawing/2014/main" id="{043F8FA3-557B-9692-C3A2-F6037CBF55C7}"/>
              </a:ext>
            </a:extLst>
          </p:cNvPr>
          <p:cNvSpPr txBox="1"/>
          <p:nvPr/>
        </p:nvSpPr>
        <p:spPr>
          <a:xfrm>
            <a:off x="10985020" y="2096755"/>
            <a:ext cx="867413" cy="1080000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900" dirty="0"/>
              <a:t>中立および最大、最小値をリセット</a:t>
            </a:r>
          </a:p>
        </p:txBody>
      </p:sp>
      <p:sp>
        <p:nvSpPr>
          <p:cNvPr id="92" name="テキスト ボックス 29">
            <a:extLst>
              <a:ext uri="{FF2B5EF4-FFF2-40B4-BE49-F238E27FC236}">
                <a16:creationId xmlns:a16="http://schemas.microsoft.com/office/drawing/2014/main" id="{5F377061-A990-721C-67F5-5DD25D9A22A9}"/>
              </a:ext>
            </a:extLst>
          </p:cNvPr>
          <p:cNvSpPr txBox="1"/>
          <p:nvPr/>
        </p:nvSpPr>
        <p:spPr>
          <a:xfrm>
            <a:off x="9166857" y="1095192"/>
            <a:ext cx="1750141" cy="363511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/>
              <a:t>Blade Lever Calibration</a:t>
            </a:r>
            <a:endParaRPr kumimoji="1" lang="ja-JP" altLang="en-US" b="1" dirty="0"/>
          </a:p>
        </p:txBody>
      </p:sp>
      <p:sp>
        <p:nvSpPr>
          <p:cNvPr id="93" name="テキスト ボックス 32">
            <a:extLst>
              <a:ext uri="{FF2B5EF4-FFF2-40B4-BE49-F238E27FC236}">
                <a16:creationId xmlns:a16="http://schemas.microsoft.com/office/drawing/2014/main" id="{F9E15784-9944-F559-CADF-9681F264367C}"/>
              </a:ext>
            </a:extLst>
          </p:cNvPr>
          <p:cNvSpPr txBox="1"/>
          <p:nvPr/>
        </p:nvSpPr>
        <p:spPr>
          <a:xfrm>
            <a:off x="8201677" y="2802138"/>
            <a:ext cx="867411" cy="540000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900" dirty="0"/>
              <a:t>S3-5</a:t>
            </a:r>
            <a:r>
              <a:rPr kumimoji="1" lang="ja-JP" altLang="en-US" sz="900" dirty="0"/>
              <a:t>の</a:t>
            </a:r>
            <a:endParaRPr kumimoji="1" lang="en-US" altLang="ja-JP" sz="900" dirty="0"/>
          </a:p>
          <a:p>
            <a:r>
              <a:rPr kumimoji="1" lang="ja-JP" altLang="en-US" sz="900" dirty="0"/>
              <a:t>グレーアウトを解除</a:t>
            </a:r>
          </a:p>
        </p:txBody>
      </p:sp>
      <p:sp>
        <p:nvSpPr>
          <p:cNvPr id="94" name="テキスト ボックス 32">
            <a:extLst>
              <a:ext uri="{FF2B5EF4-FFF2-40B4-BE49-F238E27FC236}">
                <a16:creationId xmlns:a16="http://schemas.microsoft.com/office/drawing/2014/main" id="{D42815F9-39C9-E7E8-EC68-E8345FDEED6D}"/>
              </a:ext>
            </a:extLst>
          </p:cNvPr>
          <p:cNvSpPr txBox="1"/>
          <p:nvPr/>
        </p:nvSpPr>
        <p:spPr>
          <a:xfrm>
            <a:off x="8201672" y="3685957"/>
            <a:ext cx="867600" cy="540000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900" dirty="0"/>
              <a:t>S3-5</a:t>
            </a:r>
            <a:r>
              <a:rPr kumimoji="1" lang="ja-JP" altLang="en-US" sz="900" dirty="0"/>
              <a:t>を操作</a:t>
            </a:r>
          </a:p>
        </p:txBody>
      </p: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456722C0-FC31-BEF1-A7D8-3E605CC4848A}"/>
              </a:ext>
            </a:extLst>
          </p:cNvPr>
          <p:cNvGrpSpPr/>
          <p:nvPr/>
        </p:nvGrpSpPr>
        <p:grpSpPr>
          <a:xfrm flipH="1">
            <a:off x="9086792" y="4177305"/>
            <a:ext cx="1913845" cy="657265"/>
            <a:chOff x="952499" y="2894026"/>
            <a:chExt cx="2095501" cy="711584"/>
          </a:xfrm>
        </p:grpSpPr>
        <p:cxnSp>
          <p:nvCxnSpPr>
            <p:cNvPr id="96" name="直線矢印コネクタ 95">
              <a:extLst>
                <a:ext uri="{FF2B5EF4-FFF2-40B4-BE49-F238E27FC236}">
                  <a16:creationId xmlns:a16="http://schemas.microsoft.com/office/drawing/2014/main" id="{0837A088-1F4C-866B-1793-54B40D91D4BF}"/>
                </a:ext>
              </a:extLst>
            </p:cNvPr>
            <p:cNvCxnSpPr/>
            <p:nvPr/>
          </p:nvCxnSpPr>
          <p:spPr>
            <a:xfrm flipV="1">
              <a:off x="980685" y="3597583"/>
              <a:ext cx="2066926" cy="802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正方形/長方形 96">
              <a:extLst>
                <a:ext uri="{FF2B5EF4-FFF2-40B4-BE49-F238E27FC236}">
                  <a16:creationId xmlns:a16="http://schemas.microsoft.com/office/drawing/2014/main" id="{A73C144D-F5E0-E129-605D-FC4FDA3F3FE1}"/>
                </a:ext>
              </a:extLst>
            </p:cNvPr>
            <p:cNvSpPr/>
            <p:nvPr/>
          </p:nvSpPr>
          <p:spPr>
            <a:xfrm>
              <a:off x="952499" y="2894026"/>
              <a:ext cx="2095501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ja-JP" sz="1000" dirty="0"/>
                <a:t>TCMD</a:t>
              </a:r>
              <a:r>
                <a:rPr kumimoji="1" lang="en-US" altLang="ja-JP" sz="1000" dirty="0">
                  <a:solidFill>
                    <a:schemeClr val="dk1"/>
                  </a:solidFill>
                  <a:effectLst/>
                  <a:latin typeface="+mn-lt"/>
                  <a:ea typeface="+mn-ea"/>
                  <a:cs typeface="+mn-cs"/>
                </a:rPr>
                <a:t>(ID:0x1850FBE4)</a:t>
              </a:r>
              <a:r>
                <a:rPr kumimoji="1" lang="ja-JP" altLang="en-US" sz="1000" dirty="0"/>
                <a:t>応答</a:t>
              </a:r>
              <a:endParaRPr kumimoji="1" lang="en-US" altLang="ja-JP" sz="1000" dirty="0"/>
            </a:p>
            <a:p>
              <a:pPr algn="ctr"/>
              <a:r>
                <a:rPr kumimoji="1" lang="ja-JP" altLang="en-US" sz="1000" dirty="0"/>
                <a:t>コマンド</a:t>
              </a:r>
              <a:r>
                <a:rPr kumimoji="1" lang="en-US" altLang="ja-JP" sz="1000" dirty="0"/>
                <a:t>ID=11</a:t>
              </a:r>
            </a:p>
            <a:p>
              <a:pPr algn="ctr"/>
              <a:r>
                <a:rPr kumimoji="1" lang="ja-JP" altLang="en-US" sz="1000" dirty="0"/>
                <a:t>送信先</a:t>
              </a:r>
              <a:r>
                <a:rPr kumimoji="1" lang="en-US" altLang="ja-JP" sz="1000" dirty="0"/>
                <a:t>=0xCE</a:t>
              </a:r>
            </a:p>
            <a:p>
              <a:pPr algn="ctr"/>
              <a:r>
                <a:rPr kumimoji="1" lang="ja-JP" altLang="en-US" sz="1000" dirty="0"/>
                <a:t>状態</a:t>
              </a:r>
              <a:r>
                <a:rPr kumimoji="1" lang="en-US" altLang="ja-JP" sz="1000" dirty="0"/>
                <a:t>=3</a:t>
              </a:r>
              <a:endParaRPr kumimoji="1" lang="ja-JP" altLang="en-US" sz="1000" dirty="0"/>
            </a:p>
          </p:txBody>
        </p:sp>
      </p:grp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E7778377-704F-AC86-A952-AA99F455B6F0}"/>
              </a:ext>
            </a:extLst>
          </p:cNvPr>
          <p:cNvGrpSpPr/>
          <p:nvPr/>
        </p:nvGrpSpPr>
        <p:grpSpPr>
          <a:xfrm flipH="1">
            <a:off x="9086793" y="5055914"/>
            <a:ext cx="1913844" cy="652516"/>
            <a:chOff x="952500" y="3751276"/>
            <a:chExt cx="2095500" cy="706447"/>
          </a:xfrm>
        </p:grpSpPr>
        <p:cxnSp>
          <p:nvCxnSpPr>
            <p:cNvPr id="99" name="直線矢印コネクタ 98">
              <a:extLst>
                <a:ext uri="{FF2B5EF4-FFF2-40B4-BE49-F238E27FC236}">
                  <a16:creationId xmlns:a16="http://schemas.microsoft.com/office/drawing/2014/main" id="{9EDDA80B-0EE2-DA33-A64D-EFAC6CCC433F}"/>
                </a:ext>
              </a:extLst>
            </p:cNvPr>
            <p:cNvCxnSpPr/>
            <p:nvPr/>
          </p:nvCxnSpPr>
          <p:spPr>
            <a:xfrm flipH="1">
              <a:off x="952500" y="4457723"/>
              <a:ext cx="209550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正方形/長方形 99">
              <a:extLst>
                <a:ext uri="{FF2B5EF4-FFF2-40B4-BE49-F238E27FC236}">
                  <a16:creationId xmlns:a16="http://schemas.microsoft.com/office/drawing/2014/main" id="{16480815-6BBF-4909-46EA-8045ED791E4D}"/>
                </a:ext>
              </a:extLst>
            </p:cNvPr>
            <p:cNvSpPr/>
            <p:nvPr/>
          </p:nvSpPr>
          <p:spPr>
            <a:xfrm>
              <a:off x="952500" y="3751276"/>
              <a:ext cx="20955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ja-JP" sz="1000" dirty="0"/>
                <a:t>TCMD</a:t>
              </a:r>
              <a:r>
                <a:rPr kumimoji="1" lang="en-US" altLang="ja-JP" sz="1000" dirty="0">
                  <a:solidFill>
                    <a:schemeClr val="dk1"/>
                  </a:solidFill>
                  <a:effectLst/>
                  <a:latin typeface="+mn-lt"/>
                  <a:ea typeface="+mn-ea"/>
                  <a:cs typeface="+mn-cs"/>
                </a:rPr>
                <a:t>(ID:0x1850FBCE)</a:t>
              </a:r>
              <a:r>
                <a:rPr kumimoji="1" lang="ja-JP" altLang="en-US" sz="1000" dirty="0">
                  <a:solidFill>
                    <a:schemeClr val="dk1"/>
                  </a:solidFill>
                  <a:effectLst/>
                  <a:latin typeface="+mn-lt"/>
                  <a:ea typeface="+mn-ea"/>
                  <a:cs typeface="+mn-cs"/>
                </a:rPr>
                <a:t>を</a:t>
              </a:r>
              <a:r>
                <a:rPr kumimoji="1" lang="en-US" altLang="ja-JP" sz="1000" dirty="0">
                  <a:solidFill>
                    <a:srgbClr val="FF0000"/>
                  </a:solidFill>
                  <a:effectLst/>
                  <a:latin typeface="+mn-lt"/>
                  <a:ea typeface="+mn-ea"/>
                  <a:cs typeface="+mn-cs"/>
                </a:rPr>
                <a:t>1</a:t>
              </a:r>
              <a:r>
                <a:rPr kumimoji="1" lang="ja-JP" altLang="en-US" sz="1000" dirty="0">
                  <a:solidFill>
                    <a:srgbClr val="FF0000"/>
                  </a:solidFill>
                  <a:effectLst/>
                  <a:latin typeface="+mn-lt"/>
                  <a:ea typeface="+mn-ea"/>
                  <a:cs typeface="+mn-cs"/>
                </a:rPr>
                <a:t>回</a:t>
              </a:r>
              <a:r>
                <a:rPr kumimoji="1" lang="ja-JP" altLang="en-US" sz="1000" dirty="0"/>
                <a:t>送信</a:t>
              </a:r>
              <a:endParaRPr kumimoji="1" lang="en-US" altLang="ja-JP" sz="1000" dirty="0"/>
            </a:p>
            <a:p>
              <a:pPr algn="ctr"/>
              <a:r>
                <a:rPr kumimoji="1" lang="ja-JP" altLang="en-US" sz="1000" dirty="0"/>
                <a:t>コマンド</a:t>
              </a:r>
              <a:r>
                <a:rPr kumimoji="1" lang="en-US" altLang="ja-JP" sz="1000" dirty="0"/>
                <a:t>ID=11</a:t>
              </a:r>
            </a:p>
            <a:p>
              <a:pPr algn="ctr"/>
              <a:r>
                <a:rPr kumimoji="1" lang="ja-JP" altLang="en-US" sz="1000" dirty="0"/>
                <a:t>送信先</a:t>
              </a:r>
              <a:r>
                <a:rPr kumimoji="1" lang="en-US" altLang="ja-JP" sz="1000" dirty="0"/>
                <a:t>=0xE4</a:t>
              </a:r>
            </a:p>
            <a:p>
              <a:pPr algn="ctr"/>
              <a:r>
                <a:rPr kumimoji="1" lang="ja-JP" altLang="en-US" sz="1000" dirty="0"/>
                <a:t>コントロール値</a:t>
              </a:r>
              <a:r>
                <a:rPr kumimoji="1" lang="en-US" altLang="ja-JP" sz="1000" dirty="0"/>
                <a:t>(4Byte)=4</a:t>
              </a:r>
              <a:endParaRPr kumimoji="1" lang="ja-JP" altLang="en-US" sz="1000" dirty="0"/>
            </a:p>
          </p:txBody>
        </p:sp>
      </p:grpSp>
      <p:grpSp>
        <p:nvGrpSpPr>
          <p:cNvPr id="101" name="グループ化 100">
            <a:extLst>
              <a:ext uri="{FF2B5EF4-FFF2-40B4-BE49-F238E27FC236}">
                <a16:creationId xmlns:a16="http://schemas.microsoft.com/office/drawing/2014/main" id="{BF8CE23F-B7F8-9780-EBE0-FAAF794F0C91}"/>
              </a:ext>
            </a:extLst>
          </p:cNvPr>
          <p:cNvGrpSpPr/>
          <p:nvPr/>
        </p:nvGrpSpPr>
        <p:grpSpPr>
          <a:xfrm flipH="1">
            <a:off x="9097700" y="5929770"/>
            <a:ext cx="1913845" cy="657265"/>
            <a:chOff x="952499" y="4603366"/>
            <a:chExt cx="2095501" cy="711584"/>
          </a:xfrm>
        </p:grpSpPr>
        <p:cxnSp>
          <p:nvCxnSpPr>
            <p:cNvPr id="102" name="直線矢印コネクタ 101">
              <a:extLst>
                <a:ext uri="{FF2B5EF4-FFF2-40B4-BE49-F238E27FC236}">
                  <a16:creationId xmlns:a16="http://schemas.microsoft.com/office/drawing/2014/main" id="{6478A035-1043-7DF2-E1ED-9615DB344648}"/>
                </a:ext>
              </a:extLst>
            </p:cNvPr>
            <p:cNvCxnSpPr/>
            <p:nvPr/>
          </p:nvCxnSpPr>
          <p:spPr>
            <a:xfrm flipV="1">
              <a:off x="980685" y="5306923"/>
              <a:ext cx="2066926" cy="802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正方形/長方形 102">
              <a:extLst>
                <a:ext uri="{FF2B5EF4-FFF2-40B4-BE49-F238E27FC236}">
                  <a16:creationId xmlns:a16="http://schemas.microsoft.com/office/drawing/2014/main" id="{5B582C75-2EF4-4370-D665-02845FFA6040}"/>
                </a:ext>
              </a:extLst>
            </p:cNvPr>
            <p:cNvSpPr/>
            <p:nvPr/>
          </p:nvSpPr>
          <p:spPr>
            <a:xfrm>
              <a:off x="952499" y="4603366"/>
              <a:ext cx="2095501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ja-JP" sz="1000" dirty="0"/>
                <a:t>TCMD</a:t>
              </a:r>
              <a:r>
                <a:rPr kumimoji="1" lang="en-US" altLang="ja-JP" sz="1000" dirty="0">
                  <a:solidFill>
                    <a:schemeClr val="dk1"/>
                  </a:solidFill>
                  <a:effectLst/>
                  <a:latin typeface="+mn-lt"/>
                  <a:ea typeface="+mn-ea"/>
                  <a:cs typeface="+mn-cs"/>
                </a:rPr>
                <a:t>(ID:0x1850FBE4)</a:t>
              </a:r>
              <a:r>
                <a:rPr kumimoji="1" lang="ja-JP" altLang="en-US" sz="1000" dirty="0"/>
                <a:t>応答</a:t>
              </a:r>
              <a:endParaRPr kumimoji="1" lang="en-US" altLang="ja-JP" sz="1000" dirty="0"/>
            </a:p>
            <a:p>
              <a:pPr algn="ctr"/>
              <a:r>
                <a:rPr kumimoji="1" lang="ja-JP" altLang="en-US" sz="1000" dirty="0"/>
                <a:t>コマンド</a:t>
              </a:r>
              <a:r>
                <a:rPr kumimoji="1" lang="en-US" altLang="ja-JP" sz="1000" dirty="0"/>
                <a:t>ID=11</a:t>
              </a:r>
            </a:p>
            <a:p>
              <a:pPr algn="ctr"/>
              <a:r>
                <a:rPr kumimoji="1" lang="ja-JP" altLang="en-US" sz="1000" dirty="0"/>
                <a:t>送信先</a:t>
              </a:r>
              <a:r>
                <a:rPr kumimoji="1" lang="en-US" altLang="ja-JP" sz="1000" dirty="0"/>
                <a:t>=0xCE</a:t>
              </a:r>
            </a:p>
            <a:p>
              <a:pPr algn="ctr"/>
              <a:r>
                <a:rPr kumimoji="1" lang="ja-JP" altLang="en-US" sz="1000" dirty="0"/>
                <a:t>状態</a:t>
              </a:r>
              <a:r>
                <a:rPr kumimoji="1" lang="en-US" altLang="ja-JP" sz="1000" dirty="0"/>
                <a:t>=1</a:t>
              </a:r>
              <a:endParaRPr kumimoji="1" lang="ja-JP" altLang="en-US" sz="1000" dirty="0"/>
            </a:p>
          </p:txBody>
        </p:sp>
      </p:grpSp>
      <p:sp>
        <p:nvSpPr>
          <p:cNvPr id="104" name="テキスト ボックス 30">
            <a:extLst>
              <a:ext uri="{FF2B5EF4-FFF2-40B4-BE49-F238E27FC236}">
                <a16:creationId xmlns:a16="http://schemas.microsoft.com/office/drawing/2014/main" id="{8B26D3F7-B34D-057A-C518-EEE45F0EAF97}"/>
              </a:ext>
            </a:extLst>
          </p:cNvPr>
          <p:cNvSpPr txBox="1"/>
          <p:nvPr/>
        </p:nvSpPr>
        <p:spPr>
          <a:xfrm>
            <a:off x="10984926" y="3685957"/>
            <a:ext cx="867600" cy="540000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900" dirty="0"/>
              <a:t>中立を記録</a:t>
            </a:r>
          </a:p>
        </p:txBody>
      </p:sp>
      <p:sp>
        <p:nvSpPr>
          <p:cNvPr id="105" name="テキスト ボックス 30">
            <a:extLst>
              <a:ext uri="{FF2B5EF4-FFF2-40B4-BE49-F238E27FC236}">
                <a16:creationId xmlns:a16="http://schemas.microsoft.com/office/drawing/2014/main" id="{9AC2C253-0650-654E-7E03-B2CB1D73C7BA}"/>
              </a:ext>
            </a:extLst>
          </p:cNvPr>
          <p:cNvSpPr txBox="1"/>
          <p:nvPr/>
        </p:nvSpPr>
        <p:spPr>
          <a:xfrm>
            <a:off x="10984926" y="4550948"/>
            <a:ext cx="867600" cy="540000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900" dirty="0"/>
              <a:t>中立および最大、最小値が適正</a:t>
            </a:r>
          </a:p>
        </p:txBody>
      </p:sp>
      <p:sp>
        <p:nvSpPr>
          <p:cNvPr id="106" name="テキスト ボックス 32">
            <a:extLst>
              <a:ext uri="{FF2B5EF4-FFF2-40B4-BE49-F238E27FC236}">
                <a16:creationId xmlns:a16="http://schemas.microsoft.com/office/drawing/2014/main" id="{60262BAB-EC80-6FD7-D006-742C65B99C26}"/>
              </a:ext>
            </a:extLst>
          </p:cNvPr>
          <p:cNvSpPr txBox="1"/>
          <p:nvPr/>
        </p:nvSpPr>
        <p:spPr>
          <a:xfrm>
            <a:off x="8204191" y="4547267"/>
            <a:ext cx="867411" cy="540000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900" dirty="0"/>
              <a:t>S3-6</a:t>
            </a:r>
            <a:r>
              <a:rPr kumimoji="1" lang="ja-JP" altLang="en-US" sz="900" dirty="0"/>
              <a:t>の</a:t>
            </a:r>
            <a:endParaRPr kumimoji="1" lang="en-US" altLang="ja-JP" sz="900" dirty="0"/>
          </a:p>
          <a:p>
            <a:r>
              <a:rPr kumimoji="1" lang="ja-JP" altLang="en-US" sz="900" dirty="0"/>
              <a:t>グレーアウトを解除</a:t>
            </a:r>
          </a:p>
        </p:txBody>
      </p:sp>
      <p:sp>
        <p:nvSpPr>
          <p:cNvPr id="107" name="テキスト ボックス 32">
            <a:extLst>
              <a:ext uri="{FF2B5EF4-FFF2-40B4-BE49-F238E27FC236}">
                <a16:creationId xmlns:a16="http://schemas.microsoft.com/office/drawing/2014/main" id="{6BD06E08-8637-A324-13F2-372182068621}"/>
              </a:ext>
            </a:extLst>
          </p:cNvPr>
          <p:cNvSpPr txBox="1"/>
          <p:nvPr/>
        </p:nvSpPr>
        <p:spPr>
          <a:xfrm>
            <a:off x="8199428" y="5437959"/>
            <a:ext cx="867600" cy="540000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900" dirty="0"/>
              <a:t>S3-3</a:t>
            </a:r>
            <a:r>
              <a:rPr kumimoji="1" lang="ja-JP" altLang="en-US" sz="900" dirty="0"/>
              <a:t>を操作</a:t>
            </a:r>
          </a:p>
        </p:txBody>
      </p:sp>
      <p:sp>
        <p:nvSpPr>
          <p:cNvPr id="108" name="テキスト ボックス 29">
            <a:extLst>
              <a:ext uri="{FF2B5EF4-FFF2-40B4-BE49-F238E27FC236}">
                <a16:creationId xmlns:a16="http://schemas.microsoft.com/office/drawing/2014/main" id="{F7AEF85E-3906-E7F4-9892-33983094D15D}"/>
              </a:ext>
            </a:extLst>
          </p:cNvPr>
          <p:cNvSpPr txBox="1"/>
          <p:nvPr/>
        </p:nvSpPr>
        <p:spPr>
          <a:xfrm>
            <a:off x="10985020" y="5606351"/>
            <a:ext cx="867413" cy="1080000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900" dirty="0"/>
              <a:t>記録した中立、最大値、最小値をメモリに書き込む</a:t>
            </a:r>
          </a:p>
        </p:txBody>
      </p:sp>
      <p:sp>
        <p:nvSpPr>
          <p:cNvPr id="109" name="テキスト ボックス 32">
            <a:extLst>
              <a:ext uri="{FF2B5EF4-FFF2-40B4-BE49-F238E27FC236}">
                <a16:creationId xmlns:a16="http://schemas.microsoft.com/office/drawing/2014/main" id="{C5DC2E7A-042F-9170-C593-CAE64A953EED}"/>
              </a:ext>
            </a:extLst>
          </p:cNvPr>
          <p:cNvSpPr txBox="1"/>
          <p:nvPr/>
        </p:nvSpPr>
        <p:spPr>
          <a:xfrm>
            <a:off x="8201004" y="6299269"/>
            <a:ext cx="867411" cy="540000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900" dirty="0"/>
              <a:t>S3-2</a:t>
            </a:r>
            <a:r>
              <a:rPr kumimoji="1" lang="ja-JP" altLang="en-US" sz="900" dirty="0"/>
              <a:t>および</a:t>
            </a:r>
            <a:r>
              <a:rPr kumimoji="1" lang="en-US" altLang="ja-JP" sz="900" dirty="0"/>
              <a:t>S3-3</a:t>
            </a:r>
            <a:r>
              <a:rPr kumimoji="1" lang="ja-JP" altLang="en-US" sz="900" dirty="0"/>
              <a:t>をグレーアウト</a:t>
            </a:r>
          </a:p>
        </p:txBody>
      </p:sp>
    </p:spTree>
    <p:extLst>
      <p:ext uri="{BB962C8B-B14F-4D97-AF65-F5344CB8AC3E}">
        <p14:creationId xmlns:p14="http://schemas.microsoft.com/office/powerpoint/2010/main" val="30114880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B633E52F-D29C-46BA-8FF3-AC0F854C54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0">
            <a:off x="-1025783" y="2000603"/>
            <a:ext cx="5809248" cy="3240000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228601" y="291697"/>
            <a:ext cx="4202722" cy="405624"/>
          </a:xfrm>
        </p:spPr>
        <p:txBody>
          <a:bodyPr wrap="square">
            <a:spAutoFit/>
          </a:bodyPr>
          <a:lstStyle/>
          <a:p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キャリブレーション画面　補足</a:t>
            </a:r>
          </a:p>
        </p:txBody>
      </p:sp>
      <p:sp>
        <p:nvSpPr>
          <p:cNvPr id="17" name="角丸四角形 23">
            <a:extLst>
              <a:ext uri="{FF2B5EF4-FFF2-40B4-BE49-F238E27FC236}">
                <a16:creationId xmlns:a16="http://schemas.microsoft.com/office/drawing/2014/main" id="{577DC959-3B88-C97C-455D-9A6604BCB11F}"/>
              </a:ext>
            </a:extLst>
          </p:cNvPr>
          <p:cNvSpPr/>
          <p:nvPr/>
        </p:nvSpPr>
        <p:spPr>
          <a:xfrm>
            <a:off x="270614" y="6186119"/>
            <a:ext cx="1046207" cy="30861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D5</a:t>
            </a:r>
          </a:p>
        </p:txBody>
      </p:sp>
      <p:sp>
        <p:nvSpPr>
          <p:cNvPr id="18" name="角丸四角形 24">
            <a:extLst>
              <a:ext uri="{FF2B5EF4-FFF2-40B4-BE49-F238E27FC236}">
                <a16:creationId xmlns:a16="http://schemas.microsoft.com/office/drawing/2014/main" id="{83C136E3-7166-F6F9-ED40-4AFE104AA5C8}"/>
              </a:ext>
            </a:extLst>
          </p:cNvPr>
          <p:cNvSpPr/>
          <p:nvPr/>
        </p:nvSpPr>
        <p:spPr>
          <a:xfrm>
            <a:off x="1349822" y="6185131"/>
            <a:ext cx="1046207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D6</a:t>
            </a:r>
          </a:p>
        </p:txBody>
      </p:sp>
      <p:sp>
        <p:nvSpPr>
          <p:cNvPr id="19" name="角丸四角形 28">
            <a:extLst>
              <a:ext uri="{FF2B5EF4-FFF2-40B4-BE49-F238E27FC236}">
                <a16:creationId xmlns:a16="http://schemas.microsoft.com/office/drawing/2014/main" id="{27D80729-FF68-D43A-FB36-3C795750F2C3}"/>
              </a:ext>
            </a:extLst>
          </p:cNvPr>
          <p:cNvSpPr/>
          <p:nvPr/>
        </p:nvSpPr>
        <p:spPr>
          <a:xfrm>
            <a:off x="2434655" y="6185131"/>
            <a:ext cx="1046207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D7</a:t>
            </a:r>
          </a:p>
        </p:txBody>
      </p:sp>
      <p:sp>
        <p:nvSpPr>
          <p:cNvPr id="23" name="角丸四角形 18">
            <a:extLst>
              <a:ext uri="{FF2B5EF4-FFF2-40B4-BE49-F238E27FC236}">
                <a16:creationId xmlns:a16="http://schemas.microsoft.com/office/drawing/2014/main" id="{1DE167CC-A511-D855-7C4F-8C73D7E278AF}"/>
              </a:ext>
            </a:extLst>
          </p:cNvPr>
          <p:cNvSpPr/>
          <p:nvPr/>
        </p:nvSpPr>
        <p:spPr>
          <a:xfrm>
            <a:off x="465082" y="3201287"/>
            <a:ext cx="725549" cy="30861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S3-1</a:t>
            </a:r>
          </a:p>
        </p:txBody>
      </p:sp>
      <p:sp>
        <p:nvSpPr>
          <p:cNvPr id="24" name="角丸四角形 18">
            <a:extLst>
              <a:ext uri="{FF2B5EF4-FFF2-40B4-BE49-F238E27FC236}">
                <a16:creationId xmlns:a16="http://schemas.microsoft.com/office/drawing/2014/main" id="{9E4D6618-1B98-3709-E39B-3674241F6B0A}"/>
              </a:ext>
            </a:extLst>
          </p:cNvPr>
          <p:cNvSpPr/>
          <p:nvPr/>
        </p:nvSpPr>
        <p:spPr>
          <a:xfrm>
            <a:off x="1509091" y="3199381"/>
            <a:ext cx="725549" cy="30861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S3-2</a:t>
            </a:r>
          </a:p>
        </p:txBody>
      </p:sp>
      <p:sp>
        <p:nvSpPr>
          <p:cNvPr id="25" name="角丸四角形 18">
            <a:extLst>
              <a:ext uri="{FF2B5EF4-FFF2-40B4-BE49-F238E27FC236}">
                <a16:creationId xmlns:a16="http://schemas.microsoft.com/office/drawing/2014/main" id="{196B4E30-236A-570E-B6C4-08CD54347BFF}"/>
              </a:ext>
            </a:extLst>
          </p:cNvPr>
          <p:cNvSpPr/>
          <p:nvPr/>
        </p:nvSpPr>
        <p:spPr>
          <a:xfrm>
            <a:off x="2534673" y="3199381"/>
            <a:ext cx="725549" cy="30861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S3-3</a:t>
            </a:r>
          </a:p>
        </p:txBody>
      </p:sp>
      <p:sp>
        <p:nvSpPr>
          <p:cNvPr id="26" name="角丸四角形 18">
            <a:extLst>
              <a:ext uri="{FF2B5EF4-FFF2-40B4-BE49-F238E27FC236}">
                <a16:creationId xmlns:a16="http://schemas.microsoft.com/office/drawing/2014/main" id="{73108F79-6189-A3FD-DA18-EBC84B093DD9}"/>
              </a:ext>
            </a:extLst>
          </p:cNvPr>
          <p:cNvSpPr/>
          <p:nvPr/>
        </p:nvSpPr>
        <p:spPr>
          <a:xfrm>
            <a:off x="465082" y="5453950"/>
            <a:ext cx="725549" cy="30861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S3-4</a:t>
            </a:r>
          </a:p>
        </p:txBody>
      </p:sp>
      <p:sp>
        <p:nvSpPr>
          <p:cNvPr id="27" name="角丸四角形 18">
            <a:extLst>
              <a:ext uri="{FF2B5EF4-FFF2-40B4-BE49-F238E27FC236}">
                <a16:creationId xmlns:a16="http://schemas.microsoft.com/office/drawing/2014/main" id="{394377C9-D1E0-3194-F3E6-800DA362FEE7}"/>
              </a:ext>
            </a:extLst>
          </p:cNvPr>
          <p:cNvSpPr/>
          <p:nvPr/>
        </p:nvSpPr>
        <p:spPr>
          <a:xfrm>
            <a:off x="1509091" y="5452044"/>
            <a:ext cx="725549" cy="30861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S3-5</a:t>
            </a:r>
          </a:p>
        </p:txBody>
      </p:sp>
      <p:sp>
        <p:nvSpPr>
          <p:cNvPr id="28" name="角丸四角形 18">
            <a:extLst>
              <a:ext uri="{FF2B5EF4-FFF2-40B4-BE49-F238E27FC236}">
                <a16:creationId xmlns:a16="http://schemas.microsoft.com/office/drawing/2014/main" id="{C318AFA9-8A99-66E3-FFB0-58FBB3245B3B}"/>
              </a:ext>
            </a:extLst>
          </p:cNvPr>
          <p:cNvSpPr/>
          <p:nvPr/>
        </p:nvSpPr>
        <p:spPr>
          <a:xfrm>
            <a:off x="2534673" y="5452044"/>
            <a:ext cx="725549" cy="30861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S3-6</a:t>
            </a:r>
          </a:p>
        </p:txBody>
      </p:sp>
      <p:sp>
        <p:nvSpPr>
          <p:cNvPr id="20" name="テキスト ボックス 59">
            <a:extLst>
              <a:ext uri="{FF2B5EF4-FFF2-40B4-BE49-F238E27FC236}">
                <a16:creationId xmlns:a16="http://schemas.microsoft.com/office/drawing/2014/main" id="{3F5F6633-43A4-B7B7-9155-B248DA24D642}"/>
              </a:ext>
            </a:extLst>
          </p:cNvPr>
          <p:cNvSpPr txBox="1"/>
          <p:nvPr/>
        </p:nvSpPr>
        <p:spPr>
          <a:xfrm>
            <a:off x="4629556" y="424513"/>
            <a:ext cx="8127210" cy="739044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CAN_[TCMD]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において、使用しない 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Byte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および 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bit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には 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を送信する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CAN_[TCMD]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データ詳細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1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1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aphicFrame>
        <p:nvGraphicFramePr>
          <p:cNvPr id="7" name="表 6">
            <a:extLst>
              <a:ext uri="{FF2B5EF4-FFF2-40B4-BE49-F238E27FC236}">
                <a16:creationId xmlns:a16="http://schemas.microsoft.com/office/drawing/2014/main" id="{1D0477B9-5C10-9A11-85F0-851FC5C440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469729"/>
              </p:ext>
            </p:extLst>
          </p:nvPr>
        </p:nvGraphicFramePr>
        <p:xfrm>
          <a:off x="4629556" y="1041349"/>
          <a:ext cx="7415904" cy="18366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7691">
                  <a:extLst>
                    <a:ext uri="{9D8B030D-6E8A-4147-A177-3AD203B41FA5}">
                      <a16:colId xmlns:a16="http://schemas.microsoft.com/office/drawing/2014/main" val="3095633427"/>
                    </a:ext>
                  </a:extLst>
                </a:gridCol>
                <a:gridCol w="317607">
                  <a:extLst>
                    <a:ext uri="{9D8B030D-6E8A-4147-A177-3AD203B41FA5}">
                      <a16:colId xmlns:a16="http://schemas.microsoft.com/office/drawing/2014/main" val="965513772"/>
                    </a:ext>
                  </a:extLst>
                </a:gridCol>
                <a:gridCol w="1464329">
                  <a:extLst>
                    <a:ext uri="{9D8B030D-6E8A-4147-A177-3AD203B41FA5}">
                      <a16:colId xmlns:a16="http://schemas.microsoft.com/office/drawing/2014/main" val="3680034057"/>
                    </a:ext>
                  </a:extLst>
                </a:gridCol>
                <a:gridCol w="2836257">
                  <a:extLst>
                    <a:ext uri="{9D8B030D-6E8A-4147-A177-3AD203B41FA5}">
                      <a16:colId xmlns:a16="http://schemas.microsoft.com/office/drawing/2014/main" val="3332117563"/>
                    </a:ext>
                  </a:extLst>
                </a:gridCol>
                <a:gridCol w="489577">
                  <a:extLst>
                    <a:ext uri="{9D8B030D-6E8A-4147-A177-3AD203B41FA5}">
                      <a16:colId xmlns:a16="http://schemas.microsoft.com/office/drawing/2014/main" val="636930012"/>
                    </a:ext>
                  </a:extLst>
                </a:gridCol>
                <a:gridCol w="434107">
                  <a:extLst>
                    <a:ext uri="{9D8B030D-6E8A-4147-A177-3AD203B41FA5}">
                      <a16:colId xmlns:a16="http://schemas.microsoft.com/office/drawing/2014/main" val="3724706344"/>
                    </a:ext>
                  </a:extLst>
                </a:gridCol>
                <a:gridCol w="407325">
                  <a:extLst>
                    <a:ext uri="{9D8B030D-6E8A-4147-A177-3AD203B41FA5}">
                      <a16:colId xmlns:a16="http://schemas.microsoft.com/office/drawing/2014/main" val="555117910"/>
                    </a:ext>
                  </a:extLst>
                </a:gridCol>
                <a:gridCol w="989011">
                  <a:extLst>
                    <a:ext uri="{9D8B030D-6E8A-4147-A177-3AD203B41FA5}">
                      <a16:colId xmlns:a16="http://schemas.microsoft.com/office/drawing/2014/main" val="794930347"/>
                    </a:ext>
                  </a:extLst>
                </a:gridCol>
              </a:tblGrid>
              <a:tr h="22271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200" u="none" strike="noStrike" dirty="0">
                          <a:effectLst/>
                        </a:rPr>
                        <a:t>名称</a:t>
                      </a:r>
                      <a:endParaRPr lang="ja-JP" altLang="en-US" sz="1200" b="0" i="0" u="none" strike="noStrike" dirty="0"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ja-JP" altLang="en-US" sz="1200" u="none" strike="noStrike" dirty="0">
                          <a:effectLst/>
                        </a:rPr>
                        <a:t> </a:t>
                      </a:r>
                      <a:r>
                        <a:rPr lang="en-US" altLang="ja-JP" sz="1200" u="none" strike="noStrike" dirty="0">
                          <a:effectLst/>
                        </a:rPr>
                        <a:t>TCMD</a:t>
                      </a:r>
                      <a:endParaRPr lang="en-US" altLang="ja-JP" sz="1200" b="0" i="0" u="none" strike="noStrike" dirty="0"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894757"/>
                  </a:ext>
                </a:extLst>
              </a:tr>
              <a:tr h="22271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ID</a:t>
                      </a:r>
                      <a:endParaRPr lang="en-US" sz="1200" b="0" i="0" u="none" strike="noStrike" dirty="0"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 0x1850FBE4/0x1850FBCE</a:t>
                      </a:r>
                      <a:endParaRPr lang="en-US" sz="1200" b="0" i="0" u="none" strike="noStrike" dirty="0"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84873"/>
                  </a:ext>
                </a:extLst>
              </a:tr>
              <a:tr h="22271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200" u="none" strike="noStrike">
                          <a:effectLst/>
                        </a:rPr>
                        <a:t>周期</a:t>
                      </a:r>
                      <a:endParaRPr lang="ja-JP" altLang="en-US" sz="1200" b="0" i="0" u="none" strike="noStrike"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ja-JP" altLang="en-US" sz="1200" u="none" strike="noStrike" dirty="0">
                          <a:effectLst/>
                        </a:rPr>
                        <a:t> 都度</a:t>
                      </a:r>
                      <a:endParaRPr lang="ja-JP" altLang="en-US" sz="1200" b="0" i="0" u="none" strike="noStrike" dirty="0"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189355"/>
                  </a:ext>
                </a:extLst>
              </a:tr>
              <a:tr h="2687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Byte</a:t>
                      </a:r>
                      <a:endParaRPr lang="en-US" sz="1200" b="0" i="0" u="none" strike="noStrike" dirty="0"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bit</a:t>
                      </a:r>
                      <a:endParaRPr lang="en-US" sz="1200" b="0" i="0" u="none" strike="noStrike"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u="none" strike="noStrike" dirty="0">
                          <a:effectLst/>
                        </a:rPr>
                        <a:t>名称</a:t>
                      </a:r>
                      <a:endParaRPr lang="ja-JP" altLang="en-US" sz="1200" b="0" i="0" u="none" strike="noStrike" dirty="0"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u="none" strike="noStrike" dirty="0">
                          <a:effectLst/>
                        </a:rPr>
                        <a:t>機能</a:t>
                      </a:r>
                      <a:endParaRPr lang="ja-JP" altLang="en-US" sz="1200" b="0" i="0" u="none" strike="noStrike" dirty="0"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u="none" strike="noStrike">
                          <a:effectLst/>
                        </a:rPr>
                        <a:t>分解能</a:t>
                      </a:r>
                      <a:endParaRPr lang="ja-JP" altLang="en-US" sz="1200" b="0" i="0" u="none" strike="noStrike"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u="none" strike="noStrike">
                          <a:effectLst/>
                        </a:rPr>
                        <a:t>単位</a:t>
                      </a:r>
                      <a:endParaRPr lang="ja-JP" altLang="en-US" sz="1200" b="0" i="0" u="none" strike="noStrike"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u="none" strike="noStrike">
                          <a:effectLst/>
                        </a:rPr>
                        <a:t>符号</a:t>
                      </a:r>
                      <a:endParaRPr lang="ja-JP" altLang="en-US" sz="1200" b="0" i="0" u="none" strike="noStrike"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u="none" strike="noStrike" dirty="0">
                          <a:effectLst/>
                        </a:rPr>
                        <a:t>備考</a:t>
                      </a:r>
                      <a:endParaRPr lang="ja-JP" altLang="en-US" sz="1200" b="0" i="0" u="none" strike="noStrike" dirty="0"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580115"/>
                  </a:ext>
                </a:extLst>
              </a:tr>
              <a:tr h="2227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u="none" strike="noStrike" dirty="0">
                          <a:effectLst/>
                        </a:rPr>
                        <a:t>0-1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u="none" strike="noStrike" dirty="0">
                          <a:effectLst/>
                        </a:rPr>
                        <a:t>　</a:t>
                      </a:r>
                      <a:endParaRPr lang="ja-JP" altLang="en-US" sz="1200" b="0" i="0" u="none" strike="noStrike" dirty="0"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u="none" strike="noStrike" dirty="0">
                          <a:effectLst/>
                        </a:rPr>
                        <a:t> コマンド</a:t>
                      </a:r>
                      <a:r>
                        <a:rPr lang="en-US" sz="1200" u="none" strike="noStrike" dirty="0">
                          <a:effectLst/>
                        </a:rPr>
                        <a:t>ID</a:t>
                      </a:r>
                      <a:endParaRPr lang="en-US" sz="1200" b="0" i="0" u="none" strike="noStrike" dirty="0"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u="none" strike="noStrike" dirty="0">
                          <a:effectLst/>
                        </a:rPr>
                        <a:t> コマンド番号ごとに書式を決める</a:t>
                      </a:r>
                      <a:endParaRPr lang="ja-JP" altLang="en-US" sz="1200" b="0" i="0" u="none" strike="noStrike" dirty="0"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u="none" strike="noStrike">
                          <a:effectLst/>
                        </a:rPr>
                        <a:t>-</a:t>
                      </a:r>
                      <a:endParaRPr lang="en-US" altLang="ja-JP" sz="1200" b="0" i="0" u="none" strike="noStrike"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u="none" strike="noStrike">
                          <a:effectLst/>
                        </a:rPr>
                        <a:t>-</a:t>
                      </a:r>
                      <a:endParaRPr lang="en-US" altLang="ja-JP" sz="1200" b="0" i="0" u="none" strike="noStrike"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u="none" strike="noStrike" dirty="0">
                          <a:effectLst/>
                        </a:rPr>
                        <a:t>無</a:t>
                      </a:r>
                      <a:endParaRPr lang="ja-JP" altLang="en-US" sz="1200" b="0" i="0" u="none" strike="noStrike" dirty="0"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u="none" strike="noStrike" dirty="0">
                          <a:effectLst/>
                        </a:rPr>
                        <a:t>　</a:t>
                      </a:r>
                      <a:endParaRPr lang="ja-JP" altLang="en-US" sz="1200" b="0" i="0" u="none" strike="noStrike" dirty="0"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971593"/>
                  </a:ext>
                </a:extLst>
              </a:tr>
              <a:tr h="2227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u="none" strike="noStrike" dirty="0">
                          <a:effectLst/>
                        </a:rPr>
                        <a:t>2</a:t>
                      </a:r>
                      <a:endParaRPr lang="en-US" altLang="ja-JP" sz="1200" b="0" i="0" u="none" strike="noStrike" dirty="0"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u="none" strike="noStrike">
                          <a:effectLst/>
                        </a:rPr>
                        <a:t>　</a:t>
                      </a:r>
                      <a:endParaRPr lang="ja-JP" altLang="en-US" sz="1200" b="0" i="0" u="none" strike="noStrike"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u="none" strike="noStrike" dirty="0">
                          <a:effectLst/>
                        </a:rPr>
                        <a:t> 送信先アドレス</a:t>
                      </a:r>
                      <a:endParaRPr lang="ja-JP" altLang="en-US" sz="1200" b="0" i="0" u="none" strike="noStrike" dirty="0"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u="none" strike="noStrike" dirty="0">
                          <a:effectLst/>
                        </a:rPr>
                        <a:t>　</a:t>
                      </a:r>
                      <a:endParaRPr lang="ja-JP" altLang="en-US" sz="1200" b="0" i="0" u="none" strike="noStrike" dirty="0"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u="none" strike="noStrike">
                          <a:effectLst/>
                        </a:rPr>
                        <a:t>-</a:t>
                      </a:r>
                      <a:endParaRPr lang="en-US" altLang="ja-JP" sz="1200" b="0" i="0" u="none" strike="noStrike"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u="none" strike="noStrike">
                          <a:effectLst/>
                        </a:rPr>
                        <a:t>-</a:t>
                      </a:r>
                      <a:endParaRPr lang="en-US" altLang="ja-JP" sz="1200" b="0" i="0" u="none" strike="noStrike"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u="none" strike="noStrike" dirty="0">
                          <a:effectLst/>
                        </a:rPr>
                        <a:t>無</a:t>
                      </a:r>
                      <a:endParaRPr lang="ja-JP" altLang="en-US" sz="1200" b="0" i="0" u="none" strike="noStrike" dirty="0"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u="none" strike="noStrike" dirty="0">
                          <a:effectLst/>
                        </a:rPr>
                        <a:t>　</a:t>
                      </a:r>
                      <a:endParaRPr lang="ja-JP" altLang="en-US" sz="1200" b="0" i="0" u="none" strike="noStrike" dirty="0"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712138"/>
                  </a:ext>
                </a:extLst>
              </a:tr>
              <a:tr h="2315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u="none" strike="noStrike" dirty="0">
                          <a:effectLst/>
                        </a:rPr>
                        <a:t>3</a:t>
                      </a:r>
                      <a:endParaRPr lang="en-US" altLang="ja-JP" sz="1200" b="0" i="0" u="none" strike="noStrike" dirty="0"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u="none" strike="noStrike" dirty="0">
                          <a:effectLst/>
                        </a:rPr>
                        <a:t>4-7</a:t>
                      </a:r>
                      <a:endParaRPr lang="en-US" altLang="ja-JP" sz="1200" b="0" i="0" u="none" strike="noStrike" dirty="0"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u="none" strike="noStrike" dirty="0">
                          <a:effectLst/>
                        </a:rPr>
                        <a:t> 状態</a:t>
                      </a:r>
                      <a:endParaRPr lang="ja-JP" altLang="en-US" sz="1200" b="0" i="0" u="none" strike="noStrike" dirty="0"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200" u="none" strike="noStrike" dirty="0">
                          <a:effectLst/>
                        </a:rPr>
                        <a:t> 1=</a:t>
                      </a:r>
                      <a:r>
                        <a:rPr lang="zh-TW" altLang="en-US" sz="1200" u="none" strike="noStrike" dirty="0">
                          <a:effectLst/>
                        </a:rPr>
                        <a:t>完了、</a:t>
                      </a:r>
                      <a:r>
                        <a:rPr lang="en-US" altLang="zh-TW" sz="1200" u="none" strike="noStrike" dirty="0">
                          <a:effectLst/>
                        </a:rPr>
                        <a:t>2=</a:t>
                      </a:r>
                      <a:r>
                        <a:rPr lang="zh-TW" altLang="en-US" sz="1200" u="none" strike="noStrike" dirty="0">
                          <a:effectLst/>
                        </a:rPr>
                        <a:t>準備中、</a:t>
                      </a:r>
                      <a:r>
                        <a:rPr lang="en-US" altLang="zh-TW" sz="1200" u="none" strike="noStrike" dirty="0">
                          <a:effectLst/>
                        </a:rPr>
                        <a:t>3=</a:t>
                      </a:r>
                      <a:r>
                        <a:rPr lang="zh-TW" altLang="en-US" sz="1200" u="none" strike="noStrike" dirty="0">
                          <a:effectLst/>
                        </a:rPr>
                        <a:t>準備完了、</a:t>
                      </a:r>
                      <a:r>
                        <a:rPr lang="en-US" altLang="zh-TW" sz="1200" u="none" strike="noStrike" dirty="0">
                          <a:effectLst/>
                        </a:rPr>
                        <a:t>4=</a:t>
                      </a:r>
                      <a:r>
                        <a:rPr lang="zh-TW" altLang="en-US" sz="1200" u="none" strike="noStrike" dirty="0">
                          <a:effectLst/>
                        </a:rPr>
                        <a:t>実行中</a:t>
                      </a:r>
                      <a:endParaRPr lang="zh-TW" altLang="en-US" sz="1200" b="0" i="0" u="none" strike="noStrike" dirty="0"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u="none" strike="noStrike" dirty="0">
                          <a:effectLst/>
                        </a:rPr>
                        <a:t>-</a:t>
                      </a:r>
                      <a:endParaRPr lang="en-US" altLang="ja-JP" sz="1200" b="0" i="0" u="none" strike="noStrike" dirty="0"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u="none" strike="noStrike" dirty="0">
                          <a:effectLst/>
                        </a:rPr>
                        <a:t>-</a:t>
                      </a:r>
                      <a:endParaRPr lang="en-US" altLang="ja-JP" sz="1200" b="0" i="0" u="none" strike="noStrike" dirty="0"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u="none" strike="noStrike" dirty="0">
                          <a:effectLst/>
                        </a:rPr>
                        <a:t>無</a:t>
                      </a:r>
                      <a:endParaRPr lang="ja-JP" altLang="en-US" sz="1200" b="0" i="0" u="none" strike="noStrike" dirty="0"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u="none" strike="noStrike" dirty="0">
                          <a:effectLst/>
                        </a:rPr>
                        <a:t>　</a:t>
                      </a:r>
                      <a:endParaRPr lang="ja-JP" altLang="en-US" sz="1200" b="0" i="0" u="none" strike="noStrike" dirty="0"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19762"/>
                  </a:ext>
                </a:extLst>
              </a:tr>
              <a:tr h="2227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u="none" strike="noStrike" dirty="0">
                          <a:effectLst/>
                        </a:rPr>
                        <a:t>4</a:t>
                      </a:r>
                      <a:endParaRPr lang="ja-JP" altLang="en-US" sz="1200" b="0" i="0" u="none" strike="noStrike" dirty="0"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u="none" strike="noStrike">
                          <a:effectLst/>
                        </a:rPr>
                        <a:t>　</a:t>
                      </a:r>
                      <a:endParaRPr lang="ja-JP" altLang="en-US" sz="1200" b="0" i="0" u="none" strike="noStrike"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u="none" strike="noStrike" dirty="0">
                          <a:effectLst/>
                        </a:rPr>
                        <a:t> コントロール値</a:t>
                      </a:r>
                      <a:endParaRPr lang="ja-JP" altLang="en-US" sz="1200" b="0" i="0" u="none" strike="noStrike" dirty="0"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u="none" strike="noStrike" dirty="0">
                          <a:effectLst/>
                        </a:rPr>
                        <a:t> コマンド</a:t>
                      </a:r>
                      <a:r>
                        <a:rPr lang="en-US" altLang="ja-JP" sz="1200" u="none" strike="noStrike" dirty="0">
                          <a:effectLst/>
                        </a:rPr>
                        <a:t>ID</a:t>
                      </a:r>
                      <a:r>
                        <a:rPr lang="ja-JP" altLang="en-US" sz="1200" u="none" strike="noStrike" dirty="0">
                          <a:effectLst/>
                        </a:rPr>
                        <a:t>による</a:t>
                      </a:r>
                      <a:endParaRPr lang="ja-JP" altLang="en-US" sz="1200" b="0" i="0" u="none" strike="noStrike" dirty="0"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u="none" strike="noStrike">
                          <a:effectLst/>
                        </a:rPr>
                        <a:t>-</a:t>
                      </a:r>
                      <a:endParaRPr lang="en-US" altLang="ja-JP" sz="1200" b="0" i="0" u="none" strike="noStrike"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u="none" strike="noStrike">
                          <a:effectLst/>
                        </a:rPr>
                        <a:t>-</a:t>
                      </a:r>
                      <a:endParaRPr lang="en-US" altLang="ja-JP" sz="1200" b="0" i="0" u="none" strike="noStrike"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u="none" strike="noStrike" dirty="0">
                          <a:effectLst/>
                        </a:rPr>
                        <a:t>無</a:t>
                      </a:r>
                      <a:endParaRPr lang="ja-JP" altLang="en-US" sz="1200" b="0" i="0" u="none" strike="noStrike" dirty="0"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u="none" strike="noStrike" dirty="0">
                          <a:effectLst/>
                        </a:rPr>
                        <a:t>　</a:t>
                      </a:r>
                      <a:endParaRPr lang="ja-JP" altLang="en-US" sz="1200" b="0" i="0" u="none" strike="noStrike" dirty="0"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684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96305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3" descr="竹内ロゴ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タイトル 1"/>
          <p:cNvSpPr>
            <a:spLocks noGrp="1"/>
          </p:cNvSpPr>
          <p:nvPr>
            <p:ph type="title"/>
          </p:nvPr>
        </p:nvSpPr>
        <p:spPr>
          <a:xfrm>
            <a:off x="228597" y="291697"/>
            <a:ext cx="7455880" cy="405624"/>
          </a:xfrm>
        </p:spPr>
        <p:txBody>
          <a:bodyPr wrap="square">
            <a:spAutoFit/>
          </a:bodyPr>
          <a:lstStyle/>
          <a:p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キャリブレーション画面（縦</a:t>
            </a:r>
            <a:r>
              <a:rPr lang="en-US" altLang="ja-JP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</a:t>
            </a:r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上下左右）カーソル遷移図</a:t>
            </a:r>
          </a:p>
        </p:txBody>
      </p:sp>
      <p:grpSp>
        <p:nvGrpSpPr>
          <p:cNvPr id="2" name="グループ化 1"/>
          <p:cNvGrpSpPr/>
          <p:nvPr/>
        </p:nvGrpSpPr>
        <p:grpSpPr>
          <a:xfrm>
            <a:off x="9619438" y="295929"/>
            <a:ext cx="2360999" cy="673342"/>
            <a:chOff x="9343331" y="38032"/>
            <a:chExt cx="2360999" cy="673342"/>
          </a:xfrm>
        </p:grpSpPr>
        <p:cxnSp>
          <p:nvCxnSpPr>
            <p:cNvPr id="75" name="直線矢印コネクタ 74"/>
            <p:cNvCxnSpPr/>
            <p:nvPr/>
          </p:nvCxnSpPr>
          <p:spPr>
            <a:xfrm>
              <a:off x="11364925" y="151635"/>
              <a:ext cx="339405" cy="0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矢印コネクタ 76"/>
            <p:cNvCxnSpPr/>
            <p:nvPr/>
          </p:nvCxnSpPr>
          <p:spPr>
            <a:xfrm>
              <a:off x="11364925" y="304304"/>
              <a:ext cx="33940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矢印コネクタ 77"/>
            <p:cNvCxnSpPr/>
            <p:nvPr/>
          </p:nvCxnSpPr>
          <p:spPr>
            <a:xfrm>
              <a:off x="11364925" y="456973"/>
              <a:ext cx="339405" cy="0"/>
            </a:xfrm>
            <a:prstGeom prst="straightConnector1">
              <a:avLst/>
            </a:prstGeom>
            <a:ln w="28575">
              <a:solidFill>
                <a:srgbClr val="00DC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矢印コネクタ 79"/>
            <p:cNvCxnSpPr/>
            <p:nvPr/>
          </p:nvCxnSpPr>
          <p:spPr>
            <a:xfrm>
              <a:off x="11364925" y="609641"/>
              <a:ext cx="339405" cy="0"/>
            </a:xfrm>
            <a:prstGeom prst="straightConnector1">
              <a:avLst/>
            </a:prstGeom>
            <a:ln w="2857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 Box 106"/>
            <p:cNvSpPr txBox="1">
              <a:spLocks noChangeArrowheads="1"/>
            </p:cNvSpPr>
            <p:nvPr/>
          </p:nvSpPr>
          <p:spPr bwMode="auto">
            <a:xfrm>
              <a:off x="9343331" y="38032"/>
              <a:ext cx="2058921" cy="673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27433" tIns="18288" rIns="0" bIns="18288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000"/>
              </a:pP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CAN_[CO] 3Byte 0bit 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が 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0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→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1:</a:t>
              </a:r>
            </a:p>
            <a:p>
              <a:pPr>
                <a:defRPr sz="1000"/>
              </a:pP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CAN_[CO] 3Byte 1bit 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が 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0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→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1:</a:t>
              </a:r>
              <a:endParaRPr lang="ja-JP" altLang="en-US" sz="1001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  <a:p>
              <a:pPr>
                <a:defRPr sz="1000"/>
              </a:pP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CAN_[CO] 3Byte 2bit 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が 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0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→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1:</a:t>
              </a:r>
              <a:endParaRPr lang="ja-JP" altLang="en-US" sz="1001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  <a:p>
              <a:pPr>
                <a:defRPr sz="1000"/>
              </a:pP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CAN_[CO] 3Byte 3bit 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が 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0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→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1:</a:t>
              </a:r>
              <a:endParaRPr lang="ja-JP" altLang="en-US" sz="1001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  <p:pic>
        <p:nvPicPr>
          <p:cNvPr id="4" name="図 3">
            <a:extLst>
              <a:ext uri="{FF2B5EF4-FFF2-40B4-BE49-F238E27FC236}">
                <a16:creationId xmlns:a16="http://schemas.microsoft.com/office/drawing/2014/main" id="{1B6F8CB8-2D70-E1C0-EAED-4A7903592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916" y="2707796"/>
            <a:ext cx="972000" cy="44918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8297FBC-8F5B-C6DA-9866-5CEB6A5A8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4154" y="2708362"/>
            <a:ext cx="972000" cy="44861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FBC1E4E-149B-D283-E1B6-52B86A5FD7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3392" y="2708362"/>
            <a:ext cx="972000" cy="448618"/>
          </a:xfrm>
          <a:prstGeom prst="rect">
            <a:avLst/>
          </a:prstGeom>
        </p:spPr>
      </p:pic>
      <p:pic>
        <p:nvPicPr>
          <p:cNvPr id="47" name="図 46">
            <a:extLst>
              <a:ext uri="{FF2B5EF4-FFF2-40B4-BE49-F238E27FC236}">
                <a16:creationId xmlns:a16="http://schemas.microsoft.com/office/drawing/2014/main" id="{4DABB990-43BE-77CC-16A9-C85D218D7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916" y="4368671"/>
            <a:ext cx="972000" cy="449184"/>
          </a:xfrm>
          <a:prstGeom prst="rect">
            <a:avLst/>
          </a:prstGeom>
        </p:spPr>
      </p:pic>
      <p:pic>
        <p:nvPicPr>
          <p:cNvPr id="48" name="図 47">
            <a:extLst>
              <a:ext uri="{FF2B5EF4-FFF2-40B4-BE49-F238E27FC236}">
                <a16:creationId xmlns:a16="http://schemas.microsoft.com/office/drawing/2014/main" id="{ACB3D44C-43D1-B896-B1E4-9C24069E7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4154" y="4369237"/>
            <a:ext cx="972000" cy="448618"/>
          </a:xfrm>
          <a:prstGeom prst="rect">
            <a:avLst/>
          </a:prstGeom>
        </p:spPr>
      </p:pic>
      <p:pic>
        <p:nvPicPr>
          <p:cNvPr id="49" name="図 48">
            <a:extLst>
              <a:ext uri="{FF2B5EF4-FFF2-40B4-BE49-F238E27FC236}">
                <a16:creationId xmlns:a16="http://schemas.microsoft.com/office/drawing/2014/main" id="{695FA5EE-36B9-3356-DB0F-FF728E5665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3392" y="4369237"/>
            <a:ext cx="972000" cy="448618"/>
          </a:xfrm>
          <a:prstGeom prst="rect">
            <a:avLst/>
          </a:prstGeom>
        </p:spPr>
      </p:pic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2481810C-D15F-F678-174A-9430AA56A6B8}"/>
              </a:ext>
            </a:extLst>
          </p:cNvPr>
          <p:cNvCxnSpPr>
            <a:cxnSpLocks/>
          </p:cNvCxnSpPr>
          <p:nvPr/>
        </p:nvCxnSpPr>
        <p:spPr>
          <a:xfrm flipH="1">
            <a:off x="4458600" y="3024945"/>
            <a:ext cx="900000" cy="78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701AA3CB-3EA1-B414-EF76-A121347A8B79}"/>
              </a:ext>
            </a:extLst>
          </p:cNvPr>
          <p:cNvCxnSpPr>
            <a:cxnSpLocks/>
          </p:cNvCxnSpPr>
          <p:nvPr/>
        </p:nvCxnSpPr>
        <p:spPr>
          <a:xfrm>
            <a:off x="4473359" y="2861885"/>
            <a:ext cx="900000" cy="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741665B7-1A02-989C-D6CB-C7BAABD1CF4D}"/>
              </a:ext>
            </a:extLst>
          </p:cNvPr>
          <p:cNvCxnSpPr>
            <a:cxnSpLocks/>
          </p:cNvCxnSpPr>
          <p:nvPr/>
        </p:nvCxnSpPr>
        <p:spPr>
          <a:xfrm flipH="1">
            <a:off x="6482597" y="3024945"/>
            <a:ext cx="900000" cy="78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2700685D-8DE0-D9AA-D25F-C22087D05038}"/>
              </a:ext>
            </a:extLst>
          </p:cNvPr>
          <p:cNvCxnSpPr>
            <a:cxnSpLocks/>
          </p:cNvCxnSpPr>
          <p:nvPr/>
        </p:nvCxnSpPr>
        <p:spPr>
          <a:xfrm>
            <a:off x="6497356" y="2861885"/>
            <a:ext cx="900000" cy="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525E54AC-43BB-C78A-0DBC-00795C099199}"/>
              </a:ext>
            </a:extLst>
          </p:cNvPr>
          <p:cNvCxnSpPr>
            <a:cxnSpLocks/>
          </p:cNvCxnSpPr>
          <p:nvPr/>
        </p:nvCxnSpPr>
        <p:spPr>
          <a:xfrm flipH="1">
            <a:off x="6482597" y="4674413"/>
            <a:ext cx="900000" cy="78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C8325CB4-B2FE-4820-9607-A753BBF99B9C}"/>
              </a:ext>
            </a:extLst>
          </p:cNvPr>
          <p:cNvCxnSpPr>
            <a:cxnSpLocks/>
          </p:cNvCxnSpPr>
          <p:nvPr/>
        </p:nvCxnSpPr>
        <p:spPr>
          <a:xfrm>
            <a:off x="6497356" y="4511353"/>
            <a:ext cx="900000" cy="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A06C46A1-080E-3359-0082-95C3AAE3CFEE}"/>
              </a:ext>
            </a:extLst>
          </p:cNvPr>
          <p:cNvCxnSpPr>
            <a:cxnSpLocks/>
          </p:cNvCxnSpPr>
          <p:nvPr/>
        </p:nvCxnSpPr>
        <p:spPr>
          <a:xfrm flipH="1">
            <a:off x="4458600" y="4676711"/>
            <a:ext cx="900000" cy="78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A383616E-21DF-47F3-1CDD-3920F7F78ADF}"/>
              </a:ext>
            </a:extLst>
          </p:cNvPr>
          <p:cNvCxnSpPr>
            <a:cxnSpLocks/>
          </p:cNvCxnSpPr>
          <p:nvPr/>
        </p:nvCxnSpPr>
        <p:spPr>
          <a:xfrm>
            <a:off x="4473359" y="4513651"/>
            <a:ext cx="900000" cy="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B3671C94-0EEC-2F26-D010-9A2793E27FD3}"/>
              </a:ext>
            </a:extLst>
          </p:cNvPr>
          <p:cNvCxnSpPr/>
          <p:nvPr/>
        </p:nvCxnSpPr>
        <p:spPr>
          <a:xfrm flipV="1">
            <a:off x="3827147" y="3244405"/>
            <a:ext cx="0" cy="1044000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6B4AF551-BE93-CC9D-E317-0BBF8F976421}"/>
              </a:ext>
            </a:extLst>
          </p:cNvPr>
          <p:cNvCxnSpPr/>
          <p:nvPr/>
        </p:nvCxnSpPr>
        <p:spPr>
          <a:xfrm>
            <a:off x="4041652" y="3244405"/>
            <a:ext cx="0" cy="104400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C874BE55-A3B0-EDEF-86BA-D65ED1A8511E}"/>
              </a:ext>
            </a:extLst>
          </p:cNvPr>
          <p:cNvCxnSpPr/>
          <p:nvPr/>
        </p:nvCxnSpPr>
        <p:spPr>
          <a:xfrm flipV="1">
            <a:off x="5816471" y="3243208"/>
            <a:ext cx="0" cy="1044000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9E543B0F-2383-63A6-D28A-FBEE5FE254BB}"/>
              </a:ext>
            </a:extLst>
          </p:cNvPr>
          <p:cNvCxnSpPr/>
          <p:nvPr/>
        </p:nvCxnSpPr>
        <p:spPr>
          <a:xfrm>
            <a:off x="6030976" y="3243208"/>
            <a:ext cx="0" cy="104400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670D9670-F242-817B-BDF1-2A449C233A3C}"/>
              </a:ext>
            </a:extLst>
          </p:cNvPr>
          <p:cNvCxnSpPr/>
          <p:nvPr/>
        </p:nvCxnSpPr>
        <p:spPr>
          <a:xfrm flipV="1">
            <a:off x="7828955" y="3243208"/>
            <a:ext cx="0" cy="1044000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E3E69682-432C-AB0E-CA03-77FB32AECD66}"/>
              </a:ext>
            </a:extLst>
          </p:cNvPr>
          <p:cNvCxnSpPr/>
          <p:nvPr/>
        </p:nvCxnSpPr>
        <p:spPr>
          <a:xfrm>
            <a:off x="8043460" y="3243208"/>
            <a:ext cx="0" cy="104400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927F75A2-F1C3-1E42-CA32-101276F06E8D}"/>
              </a:ext>
            </a:extLst>
          </p:cNvPr>
          <p:cNvCxnSpPr>
            <a:cxnSpLocks/>
          </p:cNvCxnSpPr>
          <p:nvPr/>
        </p:nvCxnSpPr>
        <p:spPr>
          <a:xfrm>
            <a:off x="8487335" y="2861885"/>
            <a:ext cx="900000" cy="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矢印コネクタ 97">
            <a:extLst>
              <a:ext uri="{FF2B5EF4-FFF2-40B4-BE49-F238E27FC236}">
                <a16:creationId xmlns:a16="http://schemas.microsoft.com/office/drawing/2014/main" id="{B2A7098E-9731-230B-FDA1-01FB6C899231}"/>
              </a:ext>
            </a:extLst>
          </p:cNvPr>
          <p:cNvCxnSpPr>
            <a:cxnSpLocks/>
          </p:cNvCxnSpPr>
          <p:nvPr/>
        </p:nvCxnSpPr>
        <p:spPr>
          <a:xfrm flipH="1">
            <a:off x="2449362" y="3024945"/>
            <a:ext cx="900000" cy="78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矢印コネクタ 98">
            <a:extLst>
              <a:ext uri="{FF2B5EF4-FFF2-40B4-BE49-F238E27FC236}">
                <a16:creationId xmlns:a16="http://schemas.microsoft.com/office/drawing/2014/main" id="{AC12C087-DAE2-E1AC-617B-0A91BA82F8DC}"/>
              </a:ext>
            </a:extLst>
          </p:cNvPr>
          <p:cNvCxnSpPr>
            <a:cxnSpLocks/>
          </p:cNvCxnSpPr>
          <p:nvPr/>
        </p:nvCxnSpPr>
        <p:spPr>
          <a:xfrm>
            <a:off x="8487335" y="4511351"/>
            <a:ext cx="900000" cy="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矢印コネクタ 99">
            <a:extLst>
              <a:ext uri="{FF2B5EF4-FFF2-40B4-BE49-F238E27FC236}">
                <a16:creationId xmlns:a16="http://schemas.microsoft.com/office/drawing/2014/main" id="{2510A1B5-D082-37B8-27CF-5A3C6A389AE5}"/>
              </a:ext>
            </a:extLst>
          </p:cNvPr>
          <p:cNvCxnSpPr>
            <a:cxnSpLocks/>
          </p:cNvCxnSpPr>
          <p:nvPr/>
        </p:nvCxnSpPr>
        <p:spPr>
          <a:xfrm flipH="1">
            <a:off x="2469959" y="4674877"/>
            <a:ext cx="900000" cy="78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矢印コネクタ 100">
            <a:extLst>
              <a:ext uri="{FF2B5EF4-FFF2-40B4-BE49-F238E27FC236}">
                <a16:creationId xmlns:a16="http://schemas.microsoft.com/office/drawing/2014/main" id="{821BD15F-BD53-7EC0-77B4-97279148E2CB}"/>
              </a:ext>
            </a:extLst>
          </p:cNvPr>
          <p:cNvCxnSpPr>
            <a:cxnSpLocks/>
          </p:cNvCxnSpPr>
          <p:nvPr/>
        </p:nvCxnSpPr>
        <p:spPr>
          <a:xfrm>
            <a:off x="4041652" y="4889102"/>
            <a:ext cx="0" cy="72000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矢印コネクタ 103">
            <a:extLst>
              <a:ext uri="{FF2B5EF4-FFF2-40B4-BE49-F238E27FC236}">
                <a16:creationId xmlns:a16="http://schemas.microsoft.com/office/drawing/2014/main" id="{143F54B6-3E0B-923F-9C38-E3C57BB8E91C}"/>
              </a:ext>
            </a:extLst>
          </p:cNvPr>
          <p:cNvCxnSpPr/>
          <p:nvPr/>
        </p:nvCxnSpPr>
        <p:spPr>
          <a:xfrm flipV="1">
            <a:off x="3827147" y="1929151"/>
            <a:ext cx="0" cy="720000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矢印コネクタ 104">
            <a:extLst>
              <a:ext uri="{FF2B5EF4-FFF2-40B4-BE49-F238E27FC236}">
                <a16:creationId xmlns:a16="http://schemas.microsoft.com/office/drawing/2014/main" id="{CDABD7D0-23DC-B1D8-B841-C1E829A9FB26}"/>
              </a:ext>
            </a:extLst>
          </p:cNvPr>
          <p:cNvCxnSpPr>
            <a:cxnSpLocks/>
          </p:cNvCxnSpPr>
          <p:nvPr/>
        </p:nvCxnSpPr>
        <p:spPr>
          <a:xfrm>
            <a:off x="6044027" y="4876500"/>
            <a:ext cx="0" cy="72000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矢印コネクタ 105">
            <a:extLst>
              <a:ext uri="{FF2B5EF4-FFF2-40B4-BE49-F238E27FC236}">
                <a16:creationId xmlns:a16="http://schemas.microsoft.com/office/drawing/2014/main" id="{B76BDA2E-BE6A-93DC-A723-8A14FB7F47DA}"/>
              </a:ext>
            </a:extLst>
          </p:cNvPr>
          <p:cNvCxnSpPr/>
          <p:nvPr/>
        </p:nvCxnSpPr>
        <p:spPr>
          <a:xfrm flipV="1">
            <a:off x="5829522" y="1916549"/>
            <a:ext cx="0" cy="720000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1B4CF395-E282-B12B-8A47-05E333BC188E}"/>
              </a:ext>
            </a:extLst>
          </p:cNvPr>
          <p:cNvCxnSpPr>
            <a:cxnSpLocks/>
          </p:cNvCxnSpPr>
          <p:nvPr/>
        </p:nvCxnSpPr>
        <p:spPr>
          <a:xfrm>
            <a:off x="8043460" y="4889102"/>
            <a:ext cx="0" cy="72000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矢印コネクタ 109">
            <a:extLst>
              <a:ext uri="{FF2B5EF4-FFF2-40B4-BE49-F238E27FC236}">
                <a16:creationId xmlns:a16="http://schemas.microsoft.com/office/drawing/2014/main" id="{07FE4CE6-69C2-9306-34F3-607515A7CB40}"/>
              </a:ext>
            </a:extLst>
          </p:cNvPr>
          <p:cNvCxnSpPr/>
          <p:nvPr/>
        </p:nvCxnSpPr>
        <p:spPr>
          <a:xfrm flipV="1">
            <a:off x="7828955" y="1929151"/>
            <a:ext cx="0" cy="720000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角丸四角形 18">
            <a:extLst>
              <a:ext uri="{FF2B5EF4-FFF2-40B4-BE49-F238E27FC236}">
                <a16:creationId xmlns:a16="http://schemas.microsoft.com/office/drawing/2014/main" id="{7FCCD637-6511-5FD8-B0A6-EA45C0352B25}"/>
              </a:ext>
            </a:extLst>
          </p:cNvPr>
          <p:cNvSpPr/>
          <p:nvPr/>
        </p:nvSpPr>
        <p:spPr>
          <a:xfrm>
            <a:off x="3403859" y="2680901"/>
            <a:ext cx="1025102" cy="524207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S3-1</a:t>
            </a:r>
          </a:p>
        </p:txBody>
      </p:sp>
      <p:sp>
        <p:nvSpPr>
          <p:cNvPr id="42" name="角丸四角形 18">
            <a:extLst>
              <a:ext uri="{FF2B5EF4-FFF2-40B4-BE49-F238E27FC236}">
                <a16:creationId xmlns:a16="http://schemas.microsoft.com/office/drawing/2014/main" id="{5BF9EB80-F721-F513-7471-1983CCD54227}"/>
              </a:ext>
            </a:extLst>
          </p:cNvPr>
          <p:cNvSpPr/>
          <p:nvPr/>
        </p:nvSpPr>
        <p:spPr>
          <a:xfrm>
            <a:off x="5407603" y="2680901"/>
            <a:ext cx="1025102" cy="524207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S3-2</a:t>
            </a:r>
          </a:p>
        </p:txBody>
      </p:sp>
      <p:sp>
        <p:nvSpPr>
          <p:cNvPr id="43" name="角丸四角形 18">
            <a:extLst>
              <a:ext uri="{FF2B5EF4-FFF2-40B4-BE49-F238E27FC236}">
                <a16:creationId xmlns:a16="http://schemas.microsoft.com/office/drawing/2014/main" id="{BE32F2B9-155A-EE66-FBC9-95AEB3BB02A9}"/>
              </a:ext>
            </a:extLst>
          </p:cNvPr>
          <p:cNvSpPr/>
          <p:nvPr/>
        </p:nvSpPr>
        <p:spPr>
          <a:xfrm>
            <a:off x="7433551" y="2680900"/>
            <a:ext cx="1025102" cy="524207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S3-3</a:t>
            </a:r>
          </a:p>
        </p:txBody>
      </p:sp>
      <p:sp>
        <p:nvSpPr>
          <p:cNvPr id="44" name="角丸四角形 18">
            <a:extLst>
              <a:ext uri="{FF2B5EF4-FFF2-40B4-BE49-F238E27FC236}">
                <a16:creationId xmlns:a16="http://schemas.microsoft.com/office/drawing/2014/main" id="{5DEDE838-348A-C59E-F879-76017E84F389}"/>
              </a:ext>
            </a:extLst>
          </p:cNvPr>
          <p:cNvSpPr/>
          <p:nvPr/>
        </p:nvSpPr>
        <p:spPr>
          <a:xfrm>
            <a:off x="3403859" y="4333145"/>
            <a:ext cx="1025102" cy="524207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S3-4</a:t>
            </a:r>
          </a:p>
        </p:txBody>
      </p:sp>
      <p:sp>
        <p:nvSpPr>
          <p:cNvPr id="45" name="角丸四角形 18">
            <a:extLst>
              <a:ext uri="{FF2B5EF4-FFF2-40B4-BE49-F238E27FC236}">
                <a16:creationId xmlns:a16="http://schemas.microsoft.com/office/drawing/2014/main" id="{9E36081D-667C-C8B4-477C-A9C927A09C26}"/>
              </a:ext>
            </a:extLst>
          </p:cNvPr>
          <p:cNvSpPr/>
          <p:nvPr/>
        </p:nvSpPr>
        <p:spPr>
          <a:xfrm>
            <a:off x="5407603" y="4333145"/>
            <a:ext cx="1025102" cy="524207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S3-5</a:t>
            </a:r>
          </a:p>
        </p:txBody>
      </p:sp>
      <p:sp>
        <p:nvSpPr>
          <p:cNvPr id="46" name="角丸四角形 18">
            <a:extLst>
              <a:ext uri="{FF2B5EF4-FFF2-40B4-BE49-F238E27FC236}">
                <a16:creationId xmlns:a16="http://schemas.microsoft.com/office/drawing/2014/main" id="{68C5EEC5-7551-F8E3-22CD-6D6EC5667050}"/>
              </a:ext>
            </a:extLst>
          </p:cNvPr>
          <p:cNvSpPr/>
          <p:nvPr/>
        </p:nvSpPr>
        <p:spPr>
          <a:xfrm>
            <a:off x="7433551" y="4333144"/>
            <a:ext cx="1025102" cy="524207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S3-6</a:t>
            </a:r>
          </a:p>
        </p:txBody>
      </p:sp>
      <p:sp>
        <p:nvSpPr>
          <p:cNvPr id="52" name="角丸四角形 18">
            <a:extLst>
              <a:ext uri="{FF2B5EF4-FFF2-40B4-BE49-F238E27FC236}">
                <a16:creationId xmlns:a16="http://schemas.microsoft.com/office/drawing/2014/main" id="{0F61A401-2F89-B920-244C-7AB6E9F09537}"/>
              </a:ext>
            </a:extLst>
          </p:cNvPr>
          <p:cNvSpPr/>
          <p:nvPr/>
        </p:nvSpPr>
        <p:spPr>
          <a:xfrm>
            <a:off x="9410744" y="2680900"/>
            <a:ext cx="1025102" cy="524207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S3-1</a:t>
            </a:r>
          </a:p>
        </p:txBody>
      </p:sp>
      <p:sp>
        <p:nvSpPr>
          <p:cNvPr id="53" name="角丸四角形 18">
            <a:extLst>
              <a:ext uri="{FF2B5EF4-FFF2-40B4-BE49-F238E27FC236}">
                <a16:creationId xmlns:a16="http://schemas.microsoft.com/office/drawing/2014/main" id="{4B5039E0-3EE0-F047-FDD1-632BCFCCE3FC}"/>
              </a:ext>
            </a:extLst>
          </p:cNvPr>
          <p:cNvSpPr/>
          <p:nvPr/>
        </p:nvSpPr>
        <p:spPr>
          <a:xfrm>
            <a:off x="1398783" y="2680900"/>
            <a:ext cx="1025102" cy="524207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S3-3</a:t>
            </a:r>
          </a:p>
        </p:txBody>
      </p:sp>
      <p:sp>
        <p:nvSpPr>
          <p:cNvPr id="54" name="角丸四角形 18">
            <a:extLst>
              <a:ext uri="{FF2B5EF4-FFF2-40B4-BE49-F238E27FC236}">
                <a16:creationId xmlns:a16="http://schemas.microsoft.com/office/drawing/2014/main" id="{50F256C0-91C8-B736-11D4-2246C8BD1694}"/>
              </a:ext>
            </a:extLst>
          </p:cNvPr>
          <p:cNvSpPr/>
          <p:nvPr/>
        </p:nvSpPr>
        <p:spPr>
          <a:xfrm>
            <a:off x="1400459" y="4333144"/>
            <a:ext cx="1025102" cy="524207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S3-6</a:t>
            </a:r>
          </a:p>
        </p:txBody>
      </p:sp>
      <p:sp>
        <p:nvSpPr>
          <p:cNvPr id="55" name="角丸四角形 18">
            <a:extLst>
              <a:ext uri="{FF2B5EF4-FFF2-40B4-BE49-F238E27FC236}">
                <a16:creationId xmlns:a16="http://schemas.microsoft.com/office/drawing/2014/main" id="{EE17F7F6-AFC0-35EE-9025-2374BD7BA91B}"/>
              </a:ext>
            </a:extLst>
          </p:cNvPr>
          <p:cNvSpPr/>
          <p:nvPr/>
        </p:nvSpPr>
        <p:spPr>
          <a:xfrm>
            <a:off x="9410744" y="4333144"/>
            <a:ext cx="1025102" cy="524207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S3-4</a:t>
            </a:r>
          </a:p>
        </p:txBody>
      </p:sp>
      <p:sp>
        <p:nvSpPr>
          <p:cNvPr id="56" name="角丸四角形 18">
            <a:extLst>
              <a:ext uri="{FF2B5EF4-FFF2-40B4-BE49-F238E27FC236}">
                <a16:creationId xmlns:a16="http://schemas.microsoft.com/office/drawing/2014/main" id="{D2184792-264E-3F34-A292-5F75928FB10B}"/>
              </a:ext>
            </a:extLst>
          </p:cNvPr>
          <p:cNvSpPr/>
          <p:nvPr/>
        </p:nvSpPr>
        <p:spPr>
          <a:xfrm>
            <a:off x="7433551" y="1373193"/>
            <a:ext cx="1025102" cy="524207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S3-6</a:t>
            </a:r>
          </a:p>
        </p:txBody>
      </p:sp>
      <p:sp>
        <p:nvSpPr>
          <p:cNvPr id="57" name="角丸四角形 18">
            <a:extLst>
              <a:ext uri="{FF2B5EF4-FFF2-40B4-BE49-F238E27FC236}">
                <a16:creationId xmlns:a16="http://schemas.microsoft.com/office/drawing/2014/main" id="{D4A9B620-AE5F-2C09-9429-8F7A764AE5B8}"/>
              </a:ext>
            </a:extLst>
          </p:cNvPr>
          <p:cNvSpPr/>
          <p:nvPr/>
        </p:nvSpPr>
        <p:spPr>
          <a:xfrm>
            <a:off x="7433551" y="5640853"/>
            <a:ext cx="1025102" cy="524207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S3-3</a:t>
            </a:r>
          </a:p>
        </p:txBody>
      </p:sp>
      <p:sp>
        <p:nvSpPr>
          <p:cNvPr id="58" name="角丸四角形 18">
            <a:extLst>
              <a:ext uri="{FF2B5EF4-FFF2-40B4-BE49-F238E27FC236}">
                <a16:creationId xmlns:a16="http://schemas.microsoft.com/office/drawing/2014/main" id="{2067A6AC-9F90-C12E-1594-AC0810CFD651}"/>
              </a:ext>
            </a:extLst>
          </p:cNvPr>
          <p:cNvSpPr/>
          <p:nvPr/>
        </p:nvSpPr>
        <p:spPr>
          <a:xfrm>
            <a:off x="5407603" y="5640853"/>
            <a:ext cx="1025102" cy="524207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S3-2</a:t>
            </a:r>
          </a:p>
        </p:txBody>
      </p:sp>
      <p:sp>
        <p:nvSpPr>
          <p:cNvPr id="59" name="角丸四角形 18">
            <a:extLst>
              <a:ext uri="{FF2B5EF4-FFF2-40B4-BE49-F238E27FC236}">
                <a16:creationId xmlns:a16="http://schemas.microsoft.com/office/drawing/2014/main" id="{B00DC9C6-7547-7907-257E-A06C181248D0}"/>
              </a:ext>
            </a:extLst>
          </p:cNvPr>
          <p:cNvSpPr/>
          <p:nvPr/>
        </p:nvSpPr>
        <p:spPr>
          <a:xfrm>
            <a:off x="3403859" y="5640853"/>
            <a:ext cx="1025102" cy="524207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S3-1</a:t>
            </a:r>
          </a:p>
        </p:txBody>
      </p:sp>
      <p:sp>
        <p:nvSpPr>
          <p:cNvPr id="60" name="角丸四角形 18">
            <a:extLst>
              <a:ext uri="{FF2B5EF4-FFF2-40B4-BE49-F238E27FC236}">
                <a16:creationId xmlns:a16="http://schemas.microsoft.com/office/drawing/2014/main" id="{E2351B30-87B2-DCDC-40FB-92185022A0E1}"/>
              </a:ext>
            </a:extLst>
          </p:cNvPr>
          <p:cNvSpPr/>
          <p:nvPr/>
        </p:nvSpPr>
        <p:spPr>
          <a:xfrm>
            <a:off x="3403859" y="1373193"/>
            <a:ext cx="1025102" cy="524207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S3-4</a:t>
            </a:r>
          </a:p>
        </p:txBody>
      </p:sp>
      <p:sp>
        <p:nvSpPr>
          <p:cNvPr id="61" name="角丸四角形 18">
            <a:extLst>
              <a:ext uri="{FF2B5EF4-FFF2-40B4-BE49-F238E27FC236}">
                <a16:creationId xmlns:a16="http://schemas.microsoft.com/office/drawing/2014/main" id="{D9D720FC-007A-41C2-11F4-22860FC65617}"/>
              </a:ext>
            </a:extLst>
          </p:cNvPr>
          <p:cNvSpPr/>
          <p:nvPr/>
        </p:nvSpPr>
        <p:spPr>
          <a:xfrm>
            <a:off x="5407603" y="1373193"/>
            <a:ext cx="1025102" cy="524207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S3-5</a:t>
            </a:r>
          </a:p>
        </p:txBody>
      </p:sp>
      <p:sp>
        <p:nvSpPr>
          <p:cNvPr id="66" name="Text Box 435">
            <a:extLst>
              <a:ext uri="{FF2B5EF4-FFF2-40B4-BE49-F238E27FC236}">
                <a16:creationId xmlns:a16="http://schemas.microsoft.com/office/drawing/2014/main" id="{FCB4D511-CFD0-9C60-CF36-12E8E17AE0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59499" y="1141368"/>
            <a:ext cx="2737927" cy="365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40" tIns="45721" rIns="91440" bIns="45721" anchor="t" upright="1">
            <a:norm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00"/>
              </a:lnSpc>
              <a:defRPr sz="1000"/>
            </a:pP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Meiryo UI" panose="020B0604030504040204" pitchFamily="50" charset="-128"/>
              </a:rPr>
              <a:t>グレーアウトの項目はスキップする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64466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図 31"/>
          <p:cNvPicPr>
            <a:picLocks noChangeAspect="1"/>
          </p:cNvPicPr>
          <p:nvPr/>
        </p:nvPicPr>
        <p:blipFill rotWithShape="1">
          <a:blip r:embed="rId3"/>
          <a:srcRect l="9697"/>
          <a:stretch/>
        </p:blipFill>
        <p:spPr>
          <a:xfrm rot="16200000">
            <a:off x="5422832" y="838014"/>
            <a:ext cx="554592" cy="1541042"/>
          </a:xfrm>
          <a:prstGeom prst="rect">
            <a:avLst/>
          </a:prstGeom>
        </p:spPr>
      </p:pic>
      <p:pic>
        <p:nvPicPr>
          <p:cNvPr id="57" name="図 5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 t="11128" r="42937" b="71094"/>
          <a:stretch/>
        </p:blipFill>
        <p:spPr>
          <a:xfrm rot="16200000">
            <a:off x="5509207" y="3711307"/>
            <a:ext cx="514350" cy="609602"/>
          </a:xfrm>
          <a:prstGeom prst="rect">
            <a:avLst/>
          </a:prstGeom>
        </p:spPr>
      </p:pic>
      <p:pic>
        <p:nvPicPr>
          <p:cNvPr id="58" name="図 5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63" t="13073" r="29437" b="69149"/>
          <a:stretch/>
        </p:blipFill>
        <p:spPr>
          <a:xfrm rot="16200000">
            <a:off x="5509666" y="2497352"/>
            <a:ext cx="514350" cy="609602"/>
          </a:xfrm>
          <a:prstGeom prst="rect">
            <a:avLst/>
          </a:prstGeom>
        </p:spPr>
      </p:pic>
      <p:pic>
        <p:nvPicPr>
          <p:cNvPr id="28" name="Picture 3" descr="竹内ロゴ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タイトル 1"/>
          <p:cNvSpPr>
            <a:spLocks noGrp="1"/>
          </p:cNvSpPr>
          <p:nvPr>
            <p:ph type="title"/>
          </p:nvPr>
        </p:nvSpPr>
        <p:spPr>
          <a:xfrm>
            <a:off x="228600" y="143516"/>
            <a:ext cx="5574324" cy="701987"/>
          </a:xfrm>
        </p:spPr>
        <p:txBody>
          <a:bodyPr wrap="square">
            <a:spAutoFit/>
          </a:bodyPr>
          <a:lstStyle/>
          <a:p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裏メニュー画面（縦</a:t>
            </a:r>
            <a:r>
              <a:rPr lang="en-US" altLang="ja-JP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</a:t>
            </a:r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上下左右）</a:t>
            </a:r>
            <a:br>
              <a:rPr lang="en-US" altLang="ja-JP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カーソル遷移図</a:t>
            </a:r>
          </a:p>
        </p:txBody>
      </p:sp>
      <p:grpSp>
        <p:nvGrpSpPr>
          <p:cNvPr id="2" name="グループ化 1"/>
          <p:cNvGrpSpPr/>
          <p:nvPr/>
        </p:nvGrpSpPr>
        <p:grpSpPr>
          <a:xfrm>
            <a:off x="9752788" y="66356"/>
            <a:ext cx="2360999" cy="673342"/>
            <a:chOff x="9343331" y="38032"/>
            <a:chExt cx="2360999" cy="673342"/>
          </a:xfrm>
        </p:grpSpPr>
        <p:cxnSp>
          <p:nvCxnSpPr>
            <p:cNvPr id="75" name="直線矢印コネクタ 74"/>
            <p:cNvCxnSpPr/>
            <p:nvPr/>
          </p:nvCxnSpPr>
          <p:spPr>
            <a:xfrm>
              <a:off x="11364925" y="151635"/>
              <a:ext cx="339405" cy="0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矢印コネクタ 76"/>
            <p:cNvCxnSpPr/>
            <p:nvPr/>
          </p:nvCxnSpPr>
          <p:spPr>
            <a:xfrm>
              <a:off x="11364925" y="304304"/>
              <a:ext cx="33940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矢印コネクタ 77"/>
            <p:cNvCxnSpPr/>
            <p:nvPr/>
          </p:nvCxnSpPr>
          <p:spPr>
            <a:xfrm>
              <a:off x="11364925" y="456973"/>
              <a:ext cx="339405" cy="0"/>
            </a:xfrm>
            <a:prstGeom prst="straightConnector1">
              <a:avLst/>
            </a:prstGeom>
            <a:ln w="28575">
              <a:solidFill>
                <a:srgbClr val="00DC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矢印コネクタ 79"/>
            <p:cNvCxnSpPr/>
            <p:nvPr/>
          </p:nvCxnSpPr>
          <p:spPr>
            <a:xfrm>
              <a:off x="11364925" y="609641"/>
              <a:ext cx="339405" cy="0"/>
            </a:xfrm>
            <a:prstGeom prst="straightConnector1">
              <a:avLst/>
            </a:prstGeom>
            <a:ln w="2857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 Box 106"/>
            <p:cNvSpPr txBox="1">
              <a:spLocks noChangeArrowheads="1"/>
            </p:cNvSpPr>
            <p:nvPr/>
          </p:nvSpPr>
          <p:spPr bwMode="auto">
            <a:xfrm>
              <a:off x="9343331" y="38032"/>
              <a:ext cx="2058921" cy="673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27433" tIns="18288" rIns="0" bIns="18288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000"/>
              </a:pP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CAN_[CO] 3Byte 0bit 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が 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0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→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1:</a:t>
              </a:r>
            </a:p>
            <a:p>
              <a:pPr>
                <a:defRPr sz="1000"/>
              </a:pP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CAN_[CO] 3Byte 1bit 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が 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0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→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1:</a:t>
              </a:r>
              <a:endParaRPr lang="ja-JP" altLang="en-US" sz="1001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  <a:p>
              <a:pPr>
                <a:defRPr sz="1000"/>
              </a:pP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CAN_[CO] 3Byte 2bit 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が 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0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→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1:</a:t>
              </a:r>
              <a:endParaRPr lang="ja-JP" altLang="en-US" sz="1001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  <a:p>
              <a:pPr>
                <a:defRPr sz="1000"/>
              </a:pP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CAN_[CO] 3Byte 3bit 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が 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0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→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1:</a:t>
              </a:r>
              <a:endParaRPr lang="ja-JP" altLang="en-US" sz="1001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  <p:cxnSp>
        <p:nvCxnSpPr>
          <p:cNvPr id="123" name="直線矢印コネクタ 122"/>
          <p:cNvCxnSpPr/>
          <p:nvPr/>
        </p:nvCxnSpPr>
        <p:spPr>
          <a:xfrm flipV="1">
            <a:off x="5678388" y="1891305"/>
            <a:ext cx="0" cy="612000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矢印コネクタ 123"/>
          <p:cNvCxnSpPr/>
          <p:nvPr/>
        </p:nvCxnSpPr>
        <p:spPr>
          <a:xfrm>
            <a:off x="5839106" y="1891305"/>
            <a:ext cx="0" cy="61200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/>
          <p:cNvCxnSpPr/>
          <p:nvPr/>
        </p:nvCxnSpPr>
        <p:spPr>
          <a:xfrm flipV="1">
            <a:off x="5678388" y="3112658"/>
            <a:ext cx="0" cy="612000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/>
          <p:cNvCxnSpPr/>
          <p:nvPr/>
        </p:nvCxnSpPr>
        <p:spPr>
          <a:xfrm>
            <a:off x="5839106" y="3112658"/>
            <a:ext cx="0" cy="61200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/>
          <p:cNvCxnSpPr/>
          <p:nvPr/>
        </p:nvCxnSpPr>
        <p:spPr>
          <a:xfrm flipV="1">
            <a:off x="5678388" y="717068"/>
            <a:ext cx="0" cy="612000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/>
          <p:cNvCxnSpPr/>
          <p:nvPr/>
        </p:nvCxnSpPr>
        <p:spPr>
          <a:xfrm>
            <a:off x="5839106" y="4306812"/>
            <a:ext cx="0" cy="61200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矢印コネクタ 148"/>
          <p:cNvCxnSpPr>
            <a:stCxn id="45" idx="3"/>
          </p:cNvCxnSpPr>
          <p:nvPr/>
        </p:nvCxnSpPr>
        <p:spPr>
          <a:xfrm>
            <a:off x="6470649" y="1622938"/>
            <a:ext cx="2355997" cy="10225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テキスト ボックス 149"/>
          <p:cNvSpPr txBox="1"/>
          <p:nvPr/>
        </p:nvSpPr>
        <p:spPr>
          <a:xfrm>
            <a:off x="8828327" y="2620069"/>
            <a:ext cx="1249060" cy="36946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1801" dirty="0"/>
              <a:t>遷移しない</a:t>
            </a:r>
          </a:p>
        </p:txBody>
      </p:sp>
      <p:sp>
        <p:nvSpPr>
          <p:cNvPr id="151" name="テキスト ボックス 150"/>
          <p:cNvSpPr txBox="1"/>
          <p:nvPr/>
        </p:nvSpPr>
        <p:spPr>
          <a:xfrm>
            <a:off x="1413207" y="2620069"/>
            <a:ext cx="1249060" cy="36946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1801" dirty="0"/>
              <a:t>遷移しない</a:t>
            </a:r>
          </a:p>
        </p:txBody>
      </p:sp>
      <p:cxnSp>
        <p:nvCxnSpPr>
          <p:cNvPr id="153" name="直線矢印コネクタ 152"/>
          <p:cNvCxnSpPr/>
          <p:nvPr/>
        </p:nvCxnSpPr>
        <p:spPr>
          <a:xfrm>
            <a:off x="6080709" y="2804736"/>
            <a:ext cx="2736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矢印コネクタ 153"/>
          <p:cNvCxnSpPr/>
          <p:nvPr/>
        </p:nvCxnSpPr>
        <p:spPr>
          <a:xfrm flipV="1">
            <a:off x="6071644" y="2938603"/>
            <a:ext cx="2756684" cy="10827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矢印コネクタ 156"/>
          <p:cNvCxnSpPr>
            <a:stCxn id="45" idx="1"/>
          </p:cNvCxnSpPr>
          <p:nvPr/>
        </p:nvCxnSpPr>
        <p:spPr>
          <a:xfrm flipH="1">
            <a:off x="2660589" y="1622938"/>
            <a:ext cx="2267338" cy="102252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矢印コネクタ 158"/>
          <p:cNvCxnSpPr/>
          <p:nvPr/>
        </p:nvCxnSpPr>
        <p:spPr>
          <a:xfrm flipH="1" flipV="1">
            <a:off x="2652742" y="2804736"/>
            <a:ext cx="2799317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矢印コネクタ 159"/>
          <p:cNvCxnSpPr/>
          <p:nvPr/>
        </p:nvCxnSpPr>
        <p:spPr>
          <a:xfrm flipH="1" flipV="1">
            <a:off x="2704741" y="3003538"/>
            <a:ext cx="2757298" cy="101781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角丸四角形 44"/>
          <p:cNvSpPr/>
          <p:nvPr/>
        </p:nvSpPr>
        <p:spPr>
          <a:xfrm>
            <a:off x="4927927" y="1370938"/>
            <a:ext cx="1542722" cy="5040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S1-1</a:t>
            </a:r>
          </a:p>
        </p:txBody>
      </p:sp>
      <p:sp>
        <p:nvSpPr>
          <p:cNvPr id="51" name="角丸四角形 50"/>
          <p:cNvSpPr/>
          <p:nvPr/>
        </p:nvSpPr>
        <p:spPr>
          <a:xfrm>
            <a:off x="5461428" y="2569269"/>
            <a:ext cx="558000" cy="5040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S1-2</a:t>
            </a:r>
          </a:p>
        </p:txBody>
      </p:sp>
      <p:sp>
        <p:nvSpPr>
          <p:cNvPr id="56" name="角丸四角形 55"/>
          <p:cNvSpPr/>
          <p:nvPr/>
        </p:nvSpPr>
        <p:spPr>
          <a:xfrm>
            <a:off x="5461428" y="3762471"/>
            <a:ext cx="558000" cy="5040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S1-3</a:t>
            </a:r>
          </a:p>
        </p:txBody>
      </p:sp>
      <p:sp>
        <p:nvSpPr>
          <p:cNvPr id="61" name="角丸四角形 60"/>
          <p:cNvSpPr/>
          <p:nvPr/>
        </p:nvSpPr>
        <p:spPr>
          <a:xfrm>
            <a:off x="5464191" y="6171110"/>
            <a:ext cx="558000" cy="5040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S1-1</a:t>
            </a:r>
          </a:p>
        </p:txBody>
      </p:sp>
      <p:sp>
        <p:nvSpPr>
          <p:cNvPr id="62" name="角丸四角形 61"/>
          <p:cNvSpPr/>
          <p:nvPr/>
        </p:nvSpPr>
        <p:spPr>
          <a:xfrm>
            <a:off x="5464191" y="195945"/>
            <a:ext cx="558000" cy="5040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S1-4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C017DA9-B163-B183-337A-639962B852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2964" y="4972887"/>
            <a:ext cx="594927" cy="554593"/>
          </a:xfrm>
          <a:prstGeom prst="rect">
            <a:avLst/>
          </a:prstGeom>
        </p:spPr>
      </p:pic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EE8F7049-8CBC-BB1D-2C97-FC62FD6C60B3}"/>
              </a:ext>
            </a:extLst>
          </p:cNvPr>
          <p:cNvCxnSpPr/>
          <p:nvPr/>
        </p:nvCxnSpPr>
        <p:spPr>
          <a:xfrm flipV="1">
            <a:off x="5678388" y="4306812"/>
            <a:ext cx="0" cy="612000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B4946B19-96C7-4E77-B7BA-CABE3E88A749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6037891" y="3097878"/>
            <a:ext cx="2788755" cy="21523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212745AE-FD03-BC37-21F0-F1596314D1F9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2652742" y="3112658"/>
            <a:ext cx="2790222" cy="213752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9162AF91-F299-9B80-75AD-FA72AB0E17B7}"/>
              </a:ext>
            </a:extLst>
          </p:cNvPr>
          <p:cNvCxnSpPr>
            <a:cxnSpLocks/>
          </p:cNvCxnSpPr>
          <p:nvPr/>
        </p:nvCxnSpPr>
        <p:spPr>
          <a:xfrm>
            <a:off x="5877487" y="5562600"/>
            <a:ext cx="0" cy="57041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角丸四角形 55">
            <a:extLst>
              <a:ext uri="{FF2B5EF4-FFF2-40B4-BE49-F238E27FC236}">
                <a16:creationId xmlns:a16="http://schemas.microsoft.com/office/drawing/2014/main" id="{1DAB736B-0107-196B-F39D-E575563F04D1}"/>
              </a:ext>
            </a:extLst>
          </p:cNvPr>
          <p:cNvSpPr/>
          <p:nvPr/>
        </p:nvSpPr>
        <p:spPr>
          <a:xfrm>
            <a:off x="5461427" y="4998183"/>
            <a:ext cx="558000" cy="5040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S1-4</a:t>
            </a:r>
          </a:p>
        </p:txBody>
      </p:sp>
    </p:spTree>
    <p:extLst>
      <p:ext uri="{BB962C8B-B14F-4D97-AF65-F5344CB8AC3E}">
        <p14:creationId xmlns:p14="http://schemas.microsoft.com/office/powerpoint/2010/main" val="34921050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3" descr="竹内ロゴ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タイトル 1"/>
          <p:cNvSpPr>
            <a:spLocks noGrp="1"/>
          </p:cNvSpPr>
          <p:nvPr>
            <p:ph type="title"/>
          </p:nvPr>
        </p:nvSpPr>
        <p:spPr>
          <a:xfrm>
            <a:off x="228597" y="291697"/>
            <a:ext cx="7726115" cy="405624"/>
          </a:xfrm>
        </p:spPr>
        <p:txBody>
          <a:bodyPr wrap="square">
            <a:spAutoFit/>
          </a:bodyPr>
          <a:lstStyle/>
          <a:p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キャリブレーション画面（横</a:t>
            </a:r>
            <a:r>
              <a:rPr lang="en-US" altLang="ja-JP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</a:t>
            </a:r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上下左右）カーソル遷移図</a:t>
            </a:r>
          </a:p>
        </p:txBody>
      </p:sp>
      <p:grpSp>
        <p:nvGrpSpPr>
          <p:cNvPr id="2" name="グループ化 1"/>
          <p:cNvGrpSpPr/>
          <p:nvPr/>
        </p:nvGrpSpPr>
        <p:grpSpPr>
          <a:xfrm>
            <a:off x="9619438" y="295929"/>
            <a:ext cx="2360999" cy="673342"/>
            <a:chOff x="9343331" y="38032"/>
            <a:chExt cx="2360999" cy="673342"/>
          </a:xfrm>
        </p:grpSpPr>
        <p:cxnSp>
          <p:nvCxnSpPr>
            <p:cNvPr id="75" name="直線矢印コネクタ 74"/>
            <p:cNvCxnSpPr/>
            <p:nvPr/>
          </p:nvCxnSpPr>
          <p:spPr>
            <a:xfrm>
              <a:off x="11364925" y="151635"/>
              <a:ext cx="339405" cy="0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矢印コネクタ 76"/>
            <p:cNvCxnSpPr/>
            <p:nvPr/>
          </p:nvCxnSpPr>
          <p:spPr>
            <a:xfrm>
              <a:off x="11364925" y="304304"/>
              <a:ext cx="33940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矢印コネクタ 77"/>
            <p:cNvCxnSpPr/>
            <p:nvPr/>
          </p:nvCxnSpPr>
          <p:spPr>
            <a:xfrm>
              <a:off x="11364925" y="456973"/>
              <a:ext cx="339405" cy="0"/>
            </a:xfrm>
            <a:prstGeom prst="straightConnector1">
              <a:avLst/>
            </a:prstGeom>
            <a:ln w="28575">
              <a:solidFill>
                <a:srgbClr val="00DC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矢印コネクタ 79"/>
            <p:cNvCxnSpPr/>
            <p:nvPr/>
          </p:nvCxnSpPr>
          <p:spPr>
            <a:xfrm>
              <a:off x="11364925" y="609641"/>
              <a:ext cx="339405" cy="0"/>
            </a:xfrm>
            <a:prstGeom prst="straightConnector1">
              <a:avLst/>
            </a:prstGeom>
            <a:ln w="2857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 Box 106"/>
            <p:cNvSpPr txBox="1">
              <a:spLocks noChangeArrowheads="1"/>
            </p:cNvSpPr>
            <p:nvPr/>
          </p:nvSpPr>
          <p:spPr bwMode="auto">
            <a:xfrm>
              <a:off x="9343331" y="38032"/>
              <a:ext cx="2058921" cy="673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27433" tIns="18288" rIns="0" bIns="18288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000"/>
              </a:pP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CAN_[CO] 3Byte 0bit 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が 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0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→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1:</a:t>
              </a:r>
            </a:p>
            <a:p>
              <a:pPr>
                <a:defRPr sz="1000"/>
              </a:pP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CAN_[CO] 3Byte 1bit 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が 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0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→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1:</a:t>
              </a:r>
              <a:endParaRPr lang="ja-JP" altLang="en-US" sz="1001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  <a:p>
              <a:pPr>
                <a:defRPr sz="1000"/>
              </a:pP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CAN_[CO] 3Byte 2bit 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が 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0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→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1:</a:t>
              </a:r>
              <a:endParaRPr lang="ja-JP" altLang="en-US" sz="1001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  <a:p>
              <a:pPr>
                <a:defRPr sz="1000"/>
              </a:pP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CAN_[CO] 3Byte 3bit 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が 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0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→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1:</a:t>
              </a:r>
              <a:endParaRPr lang="ja-JP" altLang="en-US" sz="1001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  <p:sp>
        <p:nvSpPr>
          <p:cNvPr id="121" name="テキスト ボックス 120"/>
          <p:cNvSpPr txBox="1"/>
          <p:nvPr/>
        </p:nvSpPr>
        <p:spPr>
          <a:xfrm>
            <a:off x="5529979" y="1458107"/>
            <a:ext cx="1132041" cy="3385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1600" dirty="0"/>
              <a:t>遷移しない</a:t>
            </a:r>
          </a:p>
        </p:txBody>
      </p:sp>
      <p:sp>
        <p:nvSpPr>
          <p:cNvPr id="122" name="テキスト ボックス 121"/>
          <p:cNvSpPr txBox="1"/>
          <p:nvPr/>
        </p:nvSpPr>
        <p:spPr>
          <a:xfrm>
            <a:off x="5526665" y="5410430"/>
            <a:ext cx="1132041" cy="3385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1600" dirty="0"/>
              <a:t>遷移しない</a:t>
            </a:r>
          </a:p>
        </p:txBody>
      </p:sp>
      <p:pic>
        <p:nvPicPr>
          <p:cNvPr id="39" name="図 38">
            <a:extLst>
              <a:ext uri="{FF2B5EF4-FFF2-40B4-BE49-F238E27FC236}">
                <a16:creationId xmlns:a16="http://schemas.microsoft.com/office/drawing/2014/main" id="{D229F840-AC2C-A5EB-E026-BAA1A8B3D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037" y="3368337"/>
            <a:ext cx="900324" cy="450962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0C3D3812-DB14-7E7A-F95F-958FC9978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8753" y="3368904"/>
            <a:ext cx="900325" cy="450394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DA84C5CF-E54C-20CB-0832-BC6B73916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4265" y="3368904"/>
            <a:ext cx="900325" cy="450394"/>
          </a:xfrm>
          <a:prstGeom prst="rect">
            <a:avLst/>
          </a:prstGeom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FA4C81F5-74D4-3EF9-FC5C-9103A5F67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703" y="3376968"/>
            <a:ext cx="900324" cy="450962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1DC672EC-4A9F-9EEC-5EEF-C84572D056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5419" y="3377534"/>
            <a:ext cx="900325" cy="450394"/>
          </a:xfrm>
          <a:prstGeom prst="rect">
            <a:avLst/>
          </a:prstGeom>
        </p:spPr>
      </p:pic>
      <p:pic>
        <p:nvPicPr>
          <p:cNvPr id="45" name="図 44">
            <a:extLst>
              <a:ext uri="{FF2B5EF4-FFF2-40B4-BE49-F238E27FC236}">
                <a16:creationId xmlns:a16="http://schemas.microsoft.com/office/drawing/2014/main" id="{291EEA93-A387-6601-469F-C0547CD1D0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0931" y="3377535"/>
            <a:ext cx="900325" cy="450394"/>
          </a:xfrm>
          <a:prstGeom prst="rect">
            <a:avLst/>
          </a:prstGeom>
        </p:spPr>
      </p:pic>
      <p:sp>
        <p:nvSpPr>
          <p:cNvPr id="63" name="角丸四角形 18">
            <a:extLst>
              <a:ext uri="{FF2B5EF4-FFF2-40B4-BE49-F238E27FC236}">
                <a16:creationId xmlns:a16="http://schemas.microsoft.com/office/drawing/2014/main" id="{A10B21F6-47F5-2DDE-2913-F1B8CA9F96D7}"/>
              </a:ext>
            </a:extLst>
          </p:cNvPr>
          <p:cNvSpPr/>
          <p:nvPr/>
        </p:nvSpPr>
        <p:spPr>
          <a:xfrm>
            <a:off x="1649981" y="3341442"/>
            <a:ext cx="937992" cy="52628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S3-1</a:t>
            </a:r>
          </a:p>
        </p:txBody>
      </p:sp>
      <p:sp>
        <p:nvSpPr>
          <p:cNvPr id="64" name="角丸四角形 18">
            <a:extLst>
              <a:ext uri="{FF2B5EF4-FFF2-40B4-BE49-F238E27FC236}">
                <a16:creationId xmlns:a16="http://schemas.microsoft.com/office/drawing/2014/main" id="{CE35EB9E-0A57-E9BE-3236-A88AD93F750B}"/>
              </a:ext>
            </a:extLst>
          </p:cNvPr>
          <p:cNvSpPr/>
          <p:nvPr/>
        </p:nvSpPr>
        <p:spPr>
          <a:xfrm>
            <a:off x="3242203" y="3341443"/>
            <a:ext cx="937992" cy="52628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S3-2</a:t>
            </a:r>
          </a:p>
        </p:txBody>
      </p:sp>
      <p:sp>
        <p:nvSpPr>
          <p:cNvPr id="65" name="角丸四角形 18">
            <a:extLst>
              <a:ext uri="{FF2B5EF4-FFF2-40B4-BE49-F238E27FC236}">
                <a16:creationId xmlns:a16="http://schemas.microsoft.com/office/drawing/2014/main" id="{45890A0B-53C3-B450-69EB-EB078B7BC45C}"/>
              </a:ext>
            </a:extLst>
          </p:cNvPr>
          <p:cNvSpPr/>
          <p:nvPr/>
        </p:nvSpPr>
        <p:spPr>
          <a:xfrm>
            <a:off x="4834425" y="3341442"/>
            <a:ext cx="937992" cy="52628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S3-3</a:t>
            </a:r>
          </a:p>
        </p:txBody>
      </p:sp>
      <p:sp>
        <p:nvSpPr>
          <p:cNvPr id="66" name="角丸四角形 18">
            <a:extLst>
              <a:ext uri="{FF2B5EF4-FFF2-40B4-BE49-F238E27FC236}">
                <a16:creationId xmlns:a16="http://schemas.microsoft.com/office/drawing/2014/main" id="{AC9FDD80-33F1-956C-C3F5-ED84C4A487B9}"/>
              </a:ext>
            </a:extLst>
          </p:cNvPr>
          <p:cNvSpPr/>
          <p:nvPr/>
        </p:nvSpPr>
        <p:spPr>
          <a:xfrm>
            <a:off x="6426647" y="3341442"/>
            <a:ext cx="937992" cy="52628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S3-4</a:t>
            </a:r>
          </a:p>
        </p:txBody>
      </p:sp>
      <p:sp>
        <p:nvSpPr>
          <p:cNvPr id="67" name="角丸四角形 18">
            <a:extLst>
              <a:ext uri="{FF2B5EF4-FFF2-40B4-BE49-F238E27FC236}">
                <a16:creationId xmlns:a16="http://schemas.microsoft.com/office/drawing/2014/main" id="{8A9333EB-DCB2-8F40-F1D8-C65447EB70E3}"/>
              </a:ext>
            </a:extLst>
          </p:cNvPr>
          <p:cNvSpPr/>
          <p:nvPr/>
        </p:nvSpPr>
        <p:spPr>
          <a:xfrm>
            <a:off x="8018869" y="3341442"/>
            <a:ext cx="937992" cy="52628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S3-5</a:t>
            </a:r>
          </a:p>
        </p:txBody>
      </p:sp>
      <p:sp>
        <p:nvSpPr>
          <p:cNvPr id="68" name="角丸四角形 18">
            <a:extLst>
              <a:ext uri="{FF2B5EF4-FFF2-40B4-BE49-F238E27FC236}">
                <a16:creationId xmlns:a16="http://schemas.microsoft.com/office/drawing/2014/main" id="{695D5773-93BF-B63B-CD80-4A12E03EA799}"/>
              </a:ext>
            </a:extLst>
          </p:cNvPr>
          <p:cNvSpPr/>
          <p:nvPr/>
        </p:nvSpPr>
        <p:spPr>
          <a:xfrm>
            <a:off x="9611091" y="3341442"/>
            <a:ext cx="937992" cy="52628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S3-6</a:t>
            </a:r>
          </a:p>
        </p:txBody>
      </p:sp>
      <p:sp>
        <p:nvSpPr>
          <p:cNvPr id="92" name="角丸四角形 18">
            <a:extLst>
              <a:ext uri="{FF2B5EF4-FFF2-40B4-BE49-F238E27FC236}">
                <a16:creationId xmlns:a16="http://schemas.microsoft.com/office/drawing/2014/main" id="{4294BB76-12BA-5C2E-C39E-52CEE9C86363}"/>
              </a:ext>
            </a:extLst>
          </p:cNvPr>
          <p:cNvSpPr/>
          <p:nvPr/>
        </p:nvSpPr>
        <p:spPr>
          <a:xfrm>
            <a:off x="57759" y="3341442"/>
            <a:ext cx="937992" cy="52628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S3-6</a:t>
            </a:r>
          </a:p>
        </p:txBody>
      </p:sp>
      <p:sp>
        <p:nvSpPr>
          <p:cNvPr id="95" name="角丸四角形 18">
            <a:extLst>
              <a:ext uri="{FF2B5EF4-FFF2-40B4-BE49-F238E27FC236}">
                <a16:creationId xmlns:a16="http://schemas.microsoft.com/office/drawing/2014/main" id="{318D3205-2C92-FFF8-F0B8-9A2B705B8041}"/>
              </a:ext>
            </a:extLst>
          </p:cNvPr>
          <p:cNvSpPr/>
          <p:nvPr/>
        </p:nvSpPr>
        <p:spPr>
          <a:xfrm>
            <a:off x="11203313" y="3341442"/>
            <a:ext cx="937992" cy="52628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S3-1</a:t>
            </a:r>
          </a:p>
        </p:txBody>
      </p: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46A2181A-93EE-C9D8-8ED5-73C325FA7D01}"/>
              </a:ext>
            </a:extLst>
          </p:cNvPr>
          <p:cNvCxnSpPr>
            <a:cxnSpLocks/>
          </p:cNvCxnSpPr>
          <p:nvPr/>
        </p:nvCxnSpPr>
        <p:spPr>
          <a:xfrm flipH="1">
            <a:off x="2637708" y="3697298"/>
            <a:ext cx="540000" cy="78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6A9BC79D-F04D-7404-2702-B8C9905397A7}"/>
              </a:ext>
            </a:extLst>
          </p:cNvPr>
          <p:cNvCxnSpPr>
            <a:cxnSpLocks/>
          </p:cNvCxnSpPr>
          <p:nvPr/>
        </p:nvCxnSpPr>
        <p:spPr>
          <a:xfrm>
            <a:off x="2652467" y="3534238"/>
            <a:ext cx="540000" cy="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矢印コネクタ 97">
            <a:extLst>
              <a:ext uri="{FF2B5EF4-FFF2-40B4-BE49-F238E27FC236}">
                <a16:creationId xmlns:a16="http://schemas.microsoft.com/office/drawing/2014/main" id="{86EA97CF-5398-DCEB-CFEA-529E2D66E7C6}"/>
              </a:ext>
            </a:extLst>
          </p:cNvPr>
          <p:cNvCxnSpPr>
            <a:cxnSpLocks/>
          </p:cNvCxnSpPr>
          <p:nvPr/>
        </p:nvCxnSpPr>
        <p:spPr>
          <a:xfrm flipH="1">
            <a:off x="4229930" y="3697298"/>
            <a:ext cx="540000" cy="78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矢印コネクタ 99">
            <a:extLst>
              <a:ext uri="{FF2B5EF4-FFF2-40B4-BE49-F238E27FC236}">
                <a16:creationId xmlns:a16="http://schemas.microsoft.com/office/drawing/2014/main" id="{70BB6F8B-07BD-8165-CEE1-F7E6D791DDCB}"/>
              </a:ext>
            </a:extLst>
          </p:cNvPr>
          <p:cNvCxnSpPr>
            <a:cxnSpLocks/>
          </p:cNvCxnSpPr>
          <p:nvPr/>
        </p:nvCxnSpPr>
        <p:spPr>
          <a:xfrm>
            <a:off x="4244689" y="3534238"/>
            <a:ext cx="540000" cy="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矢印コネクタ 100">
            <a:extLst>
              <a:ext uri="{FF2B5EF4-FFF2-40B4-BE49-F238E27FC236}">
                <a16:creationId xmlns:a16="http://schemas.microsoft.com/office/drawing/2014/main" id="{702D163C-22E7-8EE7-30B7-7C0C601D5FB0}"/>
              </a:ext>
            </a:extLst>
          </p:cNvPr>
          <p:cNvCxnSpPr>
            <a:cxnSpLocks/>
          </p:cNvCxnSpPr>
          <p:nvPr/>
        </p:nvCxnSpPr>
        <p:spPr>
          <a:xfrm flipH="1">
            <a:off x="5826000" y="3697298"/>
            <a:ext cx="540000" cy="78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矢印コネクタ 103">
            <a:extLst>
              <a:ext uri="{FF2B5EF4-FFF2-40B4-BE49-F238E27FC236}">
                <a16:creationId xmlns:a16="http://schemas.microsoft.com/office/drawing/2014/main" id="{78E7A8D5-0AC3-9606-5165-5A399B11EFC6}"/>
              </a:ext>
            </a:extLst>
          </p:cNvPr>
          <p:cNvCxnSpPr>
            <a:cxnSpLocks/>
          </p:cNvCxnSpPr>
          <p:nvPr/>
        </p:nvCxnSpPr>
        <p:spPr>
          <a:xfrm>
            <a:off x="5840759" y="3534238"/>
            <a:ext cx="540000" cy="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矢印コネクタ 104">
            <a:extLst>
              <a:ext uri="{FF2B5EF4-FFF2-40B4-BE49-F238E27FC236}">
                <a16:creationId xmlns:a16="http://schemas.microsoft.com/office/drawing/2014/main" id="{955FB747-18F6-1145-9AE4-8ED5CE49F929}"/>
              </a:ext>
            </a:extLst>
          </p:cNvPr>
          <p:cNvCxnSpPr>
            <a:cxnSpLocks/>
          </p:cNvCxnSpPr>
          <p:nvPr/>
        </p:nvCxnSpPr>
        <p:spPr>
          <a:xfrm flipH="1">
            <a:off x="7414712" y="3700509"/>
            <a:ext cx="540000" cy="78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矢印コネクタ 109">
            <a:extLst>
              <a:ext uri="{FF2B5EF4-FFF2-40B4-BE49-F238E27FC236}">
                <a16:creationId xmlns:a16="http://schemas.microsoft.com/office/drawing/2014/main" id="{8323D107-1C1F-DE8C-FB64-4F68B223B7A5}"/>
              </a:ext>
            </a:extLst>
          </p:cNvPr>
          <p:cNvCxnSpPr>
            <a:cxnSpLocks/>
          </p:cNvCxnSpPr>
          <p:nvPr/>
        </p:nvCxnSpPr>
        <p:spPr>
          <a:xfrm>
            <a:off x="7429471" y="3537449"/>
            <a:ext cx="540000" cy="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矢印コネクタ 110">
            <a:extLst>
              <a:ext uri="{FF2B5EF4-FFF2-40B4-BE49-F238E27FC236}">
                <a16:creationId xmlns:a16="http://schemas.microsoft.com/office/drawing/2014/main" id="{5ACBF0D0-987D-88EC-F40A-7389F59116CC}"/>
              </a:ext>
            </a:extLst>
          </p:cNvPr>
          <p:cNvCxnSpPr>
            <a:cxnSpLocks/>
          </p:cNvCxnSpPr>
          <p:nvPr/>
        </p:nvCxnSpPr>
        <p:spPr>
          <a:xfrm flipH="1">
            <a:off x="9011136" y="3700681"/>
            <a:ext cx="540000" cy="78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矢印コネクタ 111">
            <a:extLst>
              <a:ext uri="{FF2B5EF4-FFF2-40B4-BE49-F238E27FC236}">
                <a16:creationId xmlns:a16="http://schemas.microsoft.com/office/drawing/2014/main" id="{BA3B3D24-01DD-2B4D-6D52-276E7A38418B}"/>
              </a:ext>
            </a:extLst>
          </p:cNvPr>
          <p:cNvCxnSpPr>
            <a:cxnSpLocks/>
          </p:cNvCxnSpPr>
          <p:nvPr/>
        </p:nvCxnSpPr>
        <p:spPr>
          <a:xfrm>
            <a:off x="9025895" y="3537621"/>
            <a:ext cx="540000" cy="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594FACC1-9062-E8A5-FC66-E3121CFA10A0}"/>
              </a:ext>
            </a:extLst>
          </p:cNvPr>
          <p:cNvCxnSpPr>
            <a:cxnSpLocks/>
          </p:cNvCxnSpPr>
          <p:nvPr/>
        </p:nvCxnSpPr>
        <p:spPr>
          <a:xfrm flipH="1">
            <a:off x="1058454" y="3697298"/>
            <a:ext cx="540000" cy="78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矢印コネクタ 115">
            <a:extLst>
              <a:ext uri="{FF2B5EF4-FFF2-40B4-BE49-F238E27FC236}">
                <a16:creationId xmlns:a16="http://schemas.microsoft.com/office/drawing/2014/main" id="{5276EFE5-DCCB-390A-52A2-0139731DDE96}"/>
              </a:ext>
            </a:extLst>
          </p:cNvPr>
          <p:cNvCxnSpPr>
            <a:cxnSpLocks/>
          </p:cNvCxnSpPr>
          <p:nvPr/>
        </p:nvCxnSpPr>
        <p:spPr>
          <a:xfrm>
            <a:off x="10594279" y="3538077"/>
            <a:ext cx="540000" cy="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矢印コネクタ 116">
            <a:extLst>
              <a:ext uri="{FF2B5EF4-FFF2-40B4-BE49-F238E27FC236}">
                <a16:creationId xmlns:a16="http://schemas.microsoft.com/office/drawing/2014/main" id="{F5AEA6B5-9FE2-7614-5788-0E196B208B16}"/>
              </a:ext>
            </a:extLst>
          </p:cNvPr>
          <p:cNvCxnSpPr>
            <a:cxnSpLocks/>
          </p:cNvCxnSpPr>
          <p:nvPr/>
        </p:nvCxnSpPr>
        <p:spPr>
          <a:xfrm flipV="1">
            <a:off x="5288394" y="1864659"/>
            <a:ext cx="646241" cy="1440923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矢印コネクタ 122">
            <a:extLst>
              <a:ext uri="{FF2B5EF4-FFF2-40B4-BE49-F238E27FC236}">
                <a16:creationId xmlns:a16="http://schemas.microsoft.com/office/drawing/2014/main" id="{CC0B5906-6E32-0792-E043-FBFE60C7B2F4}"/>
              </a:ext>
            </a:extLst>
          </p:cNvPr>
          <p:cNvCxnSpPr>
            <a:cxnSpLocks/>
          </p:cNvCxnSpPr>
          <p:nvPr/>
        </p:nvCxnSpPr>
        <p:spPr>
          <a:xfrm flipV="1">
            <a:off x="3718915" y="1864659"/>
            <a:ext cx="2025675" cy="1440923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矢印コネクタ 125">
            <a:extLst>
              <a:ext uri="{FF2B5EF4-FFF2-40B4-BE49-F238E27FC236}">
                <a16:creationId xmlns:a16="http://schemas.microsoft.com/office/drawing/2014/main" id="{15A0940B-7EE4-9003-8D90-36AAB5F01B62}"/>
              </a:ext>
            </a:extLst>
          </p:cNvPr>
          <p:cNvCxnSpPr>
            <a:cxnSpLocks/>
          </p:cNvCxnSpPr>
          <p:nvPr/>
        </p:nvCxnSpPr>
        <p:spPr>
          <a:xfrm flipV="1">
            <a:off x="2112654" y="1796661"/>
            <a:ext cx="3310993" cy="1508921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矢印コネクタ 126">
            <a:extLst>
              <a:ext uri="{FF2B5EF4-FFF2-40B4-BE49-F238E27FC236}">
                <a16:creationId xmlns:a16="http://schemas.microsoft.com/office/drawing/2014/main" id="{07312C62-D9D5-AF47-5AD9-EF654CAD2BAE}"/>
              </a:ext>
            </a:extLst>
          </p:cNvPr>
          <p:cNvCxnSpPr>
            <a:cxnSpLocks/>
          </p:cNvCxnSpPr>
          <p:nvPr/>
        </p:nvCxnSpPr>
        <p:spPr>
          <a:xfrm flipH="1" flipV="1">
            <a:off x="6257367" y="1864659"/>
            <a:ext cx="645329" cy="1440923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矢印コネクタ 127">
            <a:extLst>
              <a:ext uri="{FF2B5EF4-FFF2-40B4-BE49-F238E27FC236}">
                <a16:creationId xmlns:a16="http://schemas.microsoft.com/office/drawing/2014/main" id="{B7803B78-BFC8-CC48-40F3-8DD21F38F559}"/>
              </a:ext>
            </a:extLst>
          </p:cNvPr>
          <p:cNvCxnSpPr>
            <a:cxnSpLocks/>
          </p:cNvCxnSpPr>
          <p:nvPr/>
        </p:nvCxnSpPr>
        <p:spPr>
          <a:xfrm flipH="1" flipV="1">
            <a:off x="6447412" y="1864659"/>
            <a:ext cx="2040453" cy="1431346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矢印コネクタ 128">
            <a:extLst>
              <a:ext uri="{FF2B5EF4-FFF2-40B4-BE49-F238E27FC236}">
                <a16:creationId xmlns:a16="http://schemas.microsoft.com/office/drawing/2014/main" id="{16201BE4-C522-775A-2946-CA76D608FDFB}"/>
              </a:ext>
            </a:extLst>
          </p:cNvPr>
          <p:cNvCxnSpPr>
            <a:cxnSpLocks/>
          </p:cNvCxnSpPr>
          <p:nvPr/>
        </p:nvCxnSpPr>
        <p:spPr>
          <a:xfrm flipH="1" flipV="1">
            <a:off x="6765436" y="1796661"/>
            <a:ext cx="3305657" cy="1508921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矢印コネクタ 129">
            <a:extLst>
              <a:ext uri="{FF2B5EF4-FFF2-40B4-BE49-F238E27FC236}">
                <a16:creationId xmlns:a16="http://schemas.microsoft.com/office/drawing/2014/main" id="{E7E0D019-F6B7-C87C-E4D6-2E0824F46FDF}"/>
              </a:ext>
            </a:extLst>
          </p:cNvPr>
          <p:cNvCxnSpPr>
            <a:cxnSpLocks/>
          </p:cNvCxnSpPr>
          <p:nvPr/>
        </p:nvCxnSpPr>
        <p:spPr>
          <a:xfrm>
            <a:off x="5288394" y="3916431"/>
            <a:ext cx="631645" cy="141865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矢印コネクタ 130">
            <a:extLst>
              <a:ext uri="{FF2B5EF4-FFF2-40B4-BE49-F238E27FC236}">
                <a16:creationId xmlns:a16="http://schemas.microsoft.com/office/drawing/2014/main" id="{E7D5B3E1-B869-9D33-09E4-766353409F25}"/>
              </a:ext>
            </a:extLst>
          </p:cNvPr>
          <p:cNvCxnSpPr>
            <a:cxnSpLocks/>
          </p:cNvCxnSpPr>
          <p:nvPr/>
        </p:nvCxnSpPr>
        <p:spPr>
          <a:xfrm>
            <a:off x="3724240" y="3916431"/>
            <a:ext cx="2020350" cy="141865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EA206A05-C326-2CC5-8FF1-9ABAF20DE319}"/>
              </a:ext>
            </a:extLst>
          </p:cNvPr>
          <p:cNvCxnSpPr>
            <a:cxnSpLocks/>
          </p:cNvCxnSpPr>
          <p:nvPr/>
        </p:nvCxnSpPr>
        <p:spPr>
          <a:xfrm>
            <a:off x="2112654" y="3916431"/>
            <a:ext cx="3310993" cy="149399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矢印コネクタ 132">
            <a:extLst>
              <a:ext uri="{FF2B5EF4-FFF2-40B4-BE49-F238E27FC236}">
                <a16:creationId xmlns:a16="http://schemas.microsoft.com/office/drawing/2014/main" id="{1F9D34C3-0A5B-341A-7B98-025638769403}"/>
              </a:ext>
            </a:extLst>
          </p:cNvPr>
          <p:cNvCxnSpPr>
            <a:cxnSpLocks/>
          </p:cNvCxnSpPr>
          <p:nvPr/>
        </p:nvCxnSpPr>
        <p:spPr>
          <a:xfrm flipH="1">
            <a:off x="6257367" y="3916431"/>
            <a:ext cx="646344" cy="141865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矢印コネクタ 133">
            <a:extLst>
              <a:ext uri="{FF2B5EF4-FFF2-40B4-BE49-F238E27FC236}">
                <a16:creationId xmlns:a16="http://schemas.microsoft.com/office/drawing/2014/main" id="{02084D82-808E-BC6B-5C49-BE3999CC7AC1}"/>
              </a:ext>
            </a:extLst>
          </p:cNvPr>
          <p:cNvCxnSpPr>
            <a:cxnSpLocks/>
          </p:cNvCxnSpPr>
          <p:nvPr/>
        </p:nvCxnSpPr>
        <p:spPr>
          <a:xfrm flipH="1">
            <a:off x="6447412" y="3916431"/>
            <a:ext cx="2040453" cy="141865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矢印コネクタ 134">
            <a:extLst>
              <a:ext uri="{FF2B5EF4-FFF2-40B4-BE49-F238E27FC236}">
                <a16:creationId xmlns:a16="http://schemas.microsoft.com/office/drawing/2014/main" id="{F424CCB1-DB9A-67E8-B1E5-3993F61EEC12}"/>
              </a:ext>
            </a:extLst>
          </p:cNvPr>
          <p:cNvCxnSpPr>
            <a:cxnSpLocks/>
          </p:cNvCxnSpPr>
          <p:nvPr/>
        </p:nvCxnSpPr>
        <p:spPr>
          <a:xfrm flipH="1">
            <a:off x="6765436" y="3916431"/>
            <a:ext cx="3320436" cy="149399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 Box 435">
            <a:extLst>
              <a:ext uri="{FF2B5EF4-FFF2-40B4-BE49-F238E27FC236}">
                <a16:creationId xmlns:a16="http://schemas.microsoft.com/office/drawing/2014/main" id="{A1D583A6-9DE2-AC49-BE9C-E2DE77A275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59499" y="1141368"/>
            <a:ext cx="2737927" cy="365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40" tIns="45721" rIns="91440" bIns="45721" anchor="t" upright="1">
            <a:norm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00"/>
              </a:lnSpc>
              <a:defRPr sz="1000"/>
            </a:pP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Meiryo UI" panose="020B0604030504040204" pitchFamily="50" charset="-128"/>
              </a:rPr>
              <a:t>グレーアウトの項目はスキップする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7746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3" descr="竹内ロゴ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タイトル 1"/>
          <p:cNvSpPr>
            <a:spLocks noGrp="1"/>
          </p:cNvSpPr>
          <p:nvPr>
            <p:ph type="title"/>
          </p:nvPr>
        </p:nvSpPr>
        <p:spPr>
          <a:xfrm>
            <a:off x="228597" y="291697"/>
            <a:ext cx="7967417" cy="405624"/>
          </a:xfrm>
        </p:spPr>
        <p:txBody>
          <a:bodyPr wrap="square">
            <a:spAutoFit/>
          </a:bodyPr>
          <a:lstStyle/>
          <a:p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キャリブレーション画面（縦</a:t>
            </a:r>
            <a:r>
              <a:rPr lang="en-US" altLang="ja-JP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</a:t>
            </a:r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ダイアル回転）カーソル遷移図</a:t>
            </a:r>
          </a:p>
        </p:txBody>
      </p:sp>
      <p:grpSp>
        <p:nvGrpSpPr>
          <p:cNvPr id="54" name="グループ化 53"/>
          <p:cNvGrpSpPr/>
          <p:nvPr/>
        </p:nvGrpSpPr>
        <p:grpSpPr>
          <a:xfrm>
            <a:off x="9983019" y="321779"/>
            <a:ext cx="2102193" cy="375542"/>
            <a:chOff x="10011594" y="66356"/>
            <a:chExt cx="2102193" cy="375542"/>
          </a:xfrm>
        </p:grpSpPr>
        <p:cxnSp>
          <p:nvCxnSpPr>
            <p:cNvPr id="62" name="直線矢印コネクタ 61"/>
            <p:cNvCxnSpPr/>
            <p:nvPr/>
          </p:nvCxnSpPr>
          <p:spPr>
            <a:xfrm>
              <a:off x="11774382" y="179959"/>
              <a:ext cx="339405" cy="0"/>
            </a:xfrm>
            <a:prstGeom prst="straightConnector1">
              <a:avLst/>
            </a:prstGeom>
            <a:ln w="28575">
              <a:solidFill>
                <a:srgbClr val="FF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矢印コネクタ 62"/>
            <p:cNvCxnSpPr/>
            <p:nvPr/>
          </p:nvCxnSpPr>
          <p:spPr>
            <a:xfrm>
              <a:off x="11774382" y="332628"/>
              <a:ext cx="339405" cy="0"/>
            </a:xfrm>
            <a:prstGeom prst="straightConnector1">
              <a:avLst/>
            </a:prstGeom>
            <a:ln w="28575">
              <a:solidFill>
                <a:srgbClr val="66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 Box 106"/>
            <p:cNvSpPr txBox="1">
              <a:spLocks noChangeArrowheads="1"/>
            </p:cNvSpPr>
            <p:nvPr/>
          </p:nvSpPr>
          <p:spPr bwMode="auto">
            <a:xfrm>
              <a:off x="10011594" y="66356"/>
              <a:ext cx="1800115" cy="375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27433" tIns="18288" rIns="0" bIns="18288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000"/>
              </a:pP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CAN_[CO] 1Byte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 が 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1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増加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:</a:t>
              </a:r>
            </a:p>
            <a:p>
              <a:pPr>
                <a:defRPr sz="1000"/>
              </a:pP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CAN_[CO] 1Byte 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が 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1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減少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:</a:t>
              </a:r>
            </a:p>
          </p:txBody>
        </p:sp>
      </p:grpSp>
      <p:pic>
        <p:nvPicPr>
          <p:cNvPr id="27" name="図 26">
            <a:extLst>
              <a:ext uri="{FF2B5EF4-FFF2-40B4-BE49-F238E27FC236}">
                <a16:creationId xmlns:a16="http://schemas.microsoft.com/office/drawing/2014/main" id="{417AB3CB-9663-E94B-02CC-F57DB8235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641" y="2289647"/>
            <a:ext cx="972000" cy="416879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00533C20-C0B3-C56A-2337-49DB84D5C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9904" y="2290213"/>
            <a:ext cx="972000" cy="416353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B28A2326-DC63-379F-B37E-D0624F5E59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6963" y="2290213"/>
            <a:ext cx="972000" cy="416353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18837A0D-B9D5-F5E6-09CC-A24E481FD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641" y="4368671"/>
            <a:ext cx="972000" cy="416879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0D68D973-1C33-28B5-0BF9-5A30271BB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9904" y="4369237"/>
            <a:ext cx="972000" cy="416353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56FB51BD-2484-7EA2-B8C8-C65679A56F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6963" y="4369237"/>
            <a:ext cx="972000" cy="416353"/>
          </a:xfrm>
          <a:prstGeom prst="rect">
            <a:avLst/>
          </a:prstGeom>
        </p:spPr>
      </p:pic>
      <p:sp>
        <p:nvSpPr>
          <p:cNvPr id="50" name="角丸四角形 18">
            <a:extLst>
              <a:ext uri="{FF2B5EF4-FFF2-40B4-BE49-F238E27FC236}">
                <a16:creationId xmlns:a16="http://schemas.microsoft.com/office/drawing/2014/main" id="{F3FDCECD-D49B-D5DB-1B18-2D2AEFE0A779}"/>
              </a:ext>
            </a:extLst>
          </p:cNvPr>
          <p:cNvSpPr/>
          <p:nvPr/>
        </p:nvSpPr>
        <p:spPr>
          <a:xfrm>
            <a:off x="3489584" y="2262753"/>
            <a:ext cx="1025102" cy="486506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S3-1</a:t>
            </a:r>
          </a:p>
        </p:txBody>
      </p:sp>
      <p:sp>
        <p:nvSpPr>
          <p:cNvPr id="51" name="角丸四角形 18">
            <a:extLst>
              <a:ext uri="{FF2B5EF4-FFF2-40B4-BE49-F238E27FC236}">
                <a16:creationId xmlns:a16="http://schemas.microsoft.com/office/drawing/2014/main" id="{0A54ACE2-2656-481A-46BE-BE3E835B0263}"/>
              </a:ext>
            </a:extLst>
          </p:cNvPr>
          <p:cNvSpPr/>
          <p:nvPr/>
        </p:nvSpPr>
        <p:spPr>
          <a:xfrm>
            <a:off x="5693353" y="2262753"/>
            <a:ext cx="1025102" cy="486506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S3-2</a:t>
            </a:r>
          </a:p>
        </p:txBody>
      </p:sp>
      <p:sp>
        <p:nvSpPr>
          <p:cNvPr id="52" name="角丸四角形 18">
            <a:extLst>
              <a:ext uri="{FF2B5EF4-FFF2-40B4-BE49-F238E27FC236}">
                <a16:creationId xmlns:a16="http://schemas.microsoft.com/office/drawing/2014/main" id="{30604D08-42B1-F0DF-BF27-E04B1204D6F6}"/>
              </a:ext>
            </a:extLst>
          </p:cNvPr>
          <p:cNvSpPr/>
          <p:nvPr/>
        </p:nvSpPr>
        <p:spPr>
          <a:xfrm>
            <a:off x="7897122" y="2262752"/>
            <a:ext cx="1025102" cy="486506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S3-3</a:t>
            </a:r>
          </a:p>
        </p:txBody>
      </p:sp>
      <p:sp>
        <p:nvSpPr>
          <p:cNvPr id="53" name="角丸四角形 18">
            <a:extLst>
              <a:ext uri="{FF2B5EF4-FFF2-40B4-BE49-F238E27FC236}">
                <a16:creationId xmlns:a16="http://schemas.microsoft.com/office/drawing/2014/main" id="{C4E6B723-0C4E-46E9-3AD7-87BCFCE14B74}"/>
              </a:ext>
            </a:extLst>
          </p:cNvPr>
          <p:cNvSpPr/>
          <p:nvPr/>
        </p:nvSpPr>
        <p:spPr>
          <a:xfrm>
            <a:off x="3489584" y="4333146"/>
            <a:ext cx="1025102" cy="486506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S3-4</a:t>
            </a:r>
          </a:p>
        </p:txBody>
      </p:sp>
      <p:sp>
        <p:nvSpPr>
          <p:cNvPr id="55" name="角丸四角形 18">
            <a:extLst>
              <a:ext uri="{FF2B5EF4-FFF2-40B4-BE49-F238E27FC236}">
                <a16:creationId xmlns:a16="http://schemas.microsoft.com/office/drawing/2014/main" id="{C515DB92-B0F0-F81D-C33B-34D2702F9DDF}"/>
              </a:ext>
            </a:extLst>
          </p:cNvPr>
          <p:cNvSpPr/>
          <p:nvPr/>
        </p:nvSpPr>
        <p:spPr>
          <a:xfrm>
            <a:off x="5693353" y="4333146"/>
            <a:ext cx="1025102" cy="486506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S3-5</a:t>
            </a:r>
          </a:p>
        </p:txBody>
      </p:sp>
      <p:sp>
        <p:nvSpPr>
          <p:cNvPr id="56" name="角丸四角形 18">
            <a:extLst>
              <a:ext uri="{FF2B5EF4-FFF2-40B4-BE49-F238E27FC236}">
                <a16:creationId xmlns:a16="http://schemas.microsoft.com/office/drawing/2014/main" id="{9316A505-4A9F-E6E4-9688-A04F46FAC453}"/>
              </a:ext>
            </a:extLst>
          </p:cNvPr>
          <p:cNvSpPr/>
          <p:nvPr/>
        </p:nvSpPr>
        <p:spPr>
          <a:xfrm>
            <a:off x="7897122" y="4333145"/>
            <a:ext cx="1025102" cy="486506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S3-6</a:t>
            </a:r>
          </a:p>
        </p:txBody>
      </p:sp>
      <p:sp>
        <p:nvSpPr>
          <p:cNvPr id="59" name="角丸四角形 18">
            <a:extLst>
              <a:ext uri="{FF2B5EF4-FFF2-40B4-BE49-F238E27FC236}">
                <a16:creationId xmlns:a16="http://schemas.microsoft.com/office/drawing/2014/main" id="{68A9E6A8-D12B-D80C-E020-D56BA96730BD}"/>
              </a:ext>
            </a:extLst>
          </p:cNvPr>
          <p:cNvSpPr/>
          <p:nvPr/>
        </p:nvSpPr>
        <p:spPr>
          <a:xfrm>
            <a:off x="1285815" y="2262752"/>
            <a:ext cx="1025102" cy="486506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S3-6</a:t>
            </a:r>
          </a:p>
        </p:txBody>
      </p:sp>
      <p:sp>
        <p:nvSpPr>
          <p:cNvPr id="60" name="角丸四角形 18">
            <a:extLst>
              <a:ext uri="{FF2B5EF4-FFF2-40B4-BE49-F238E27FC236}">
                <a16:creationId xmlns:a16="http://schemas.microsoft.com/office/drawing/2014/main" id="{5E1806F4-8F5C-C6A0-1BF4-8439D4B87125}"/>
              </a:ext>
            </a:extLst>
          </p:cNvPr>
          <p:cNvSpPr/>
          <p:nvPr/>
        </p:nvSpPr>
        <p:spPr>
          <a:xfrm>
            <a:off x="10100891" y="4333145"/>
            <a:ext cx="1025102" cy="486506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S3-1</a:t>
            </a:r>
          </a:p>
        </p:txBody>
      </p: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F9F834B5-0E6E-8878-C743-3C31EFF7BFEA}"/>
              </a:ext>
            </a:extLst>
          </p:cNvPr>
          <p:cNvCxnSpPr/>
          <p:nvPr/>
        </p:nvCxnSpPr>
        <p:spPr>
          <a:xfrm flipH="1">
            <a:off x="4564019" y="2570498"/>
            <a:ext cx="1080000" cy="786"/>
          </a:xfrm>
          <a:prstGeom prst="straightConnector1">
            <a:avLst/>
          </a:prstGeom>
          <a:ln w="381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57460B6D-181C-1567-22C4-DAF675613725}"/>
              </a:ext>
            </a:extLst>
          </p:cNvPr>
          <p:cNvCxnSpPr/>
          <p:nvPr/>
        </p:nvCxnSpPr>
        <p:spPr>
          <a:xfrm>
            <a:off x="4564019" y="2459182"/>
            <a:ext cx="1080000" cy="2"/>
          </a:xfrm>
          <a:prstGeom prst="straightConnector1">
            <a:avLst/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B2128B7F-6BFD-8C68-4239-6588BF811C89}"/>
              </a:ext>
            </a:extLst>
          </p:cNvPr>
          <p:cNvCxnSpPr/>
          <p:nvPr/>
        </p:nvCxnSpPr>
        <p:spPr>
          <a:xfrm flipH="1">
            <a:off x="6767788" y="2566245"/>
            <a:ext cx="1080000" cy="786"/>
          </a:xfrm>
          <a:prstGeom prst="straightConnector1">
            <a:avLst/>
          </a:prstGeom>
          <a:ln w="381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262C1454-AA6D-236C-DCB2-3D831D8EE3DF}"/>
              </a:ext>
            </a:extLst>
          </p:cNvPr>
          <p:cNvCxnSpPr/>
          <p:nvPr/>
        </p:nvCxnSpPr>
        <p:spPr>
          <a:xfrm>
            <a:off x="6767788" y="2454929"/>
            <a:ext cx="1080000" cy="2"/>
          </a:xfrm>
          <a:prstGeom prst="straightConnector1">
            <a:avLst/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6A02BDB0-B2FF-2885-1AC0-5EB2D318C316}"/>
              </a:ext>
            </a:extLst>
          </p:cNvPr>
          <p:cNvCxnSpPr/>
          <p:nvPr/>
        </p:nvCxnSpPr>
        <p:spPr>
          <a:xfrm flipH="1">
            <a:off x="4564019" y="4618969"/>
            <a:ext cx="1080000" cy="786"/>
          </a:xfrm>
          <a:prstGeom prst="straightConnector1">
            <a:avLst/>
          </a:prstGeom>
          <a:ln w="381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F3324EA2-1EBB-64B0-7B3A-0150C6E130EC}"/>
              </a:ext>
            </a:extLst>
          </p:cNvPr>
          <p:cNvCxnSpPr/>
          <p:nvPr/>
        </p:nvCxnSpPr>
        <p:spPr>
          <a:xfrm>
            <a:off x="4564019" y="4507653"/>
            <a:ext cx="1080000" cy="2"/>
          </a:xfrm>
          <a:prstGeom prst="straightConnector1">
            <a:avLst/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6B14E68D-BD38-D0FC-B024-580E07782001}"/>
              </a:ext>
            </a:extLst>
          </p:cNvPr>
          <p:cNvCxnSpPr/>
          <p:nvPr/>
        </p:nvCxnSpPr>
        <p:spPr>
          <a:xfrm flipH="1">
            <a:off x="6767788" y="4618969"/>
            <a:ext cx="1080000" cy="786"/>
          </a:xfrm>
          <a:prstGeom prst="straightConnector1">
            <a:avLst/>
          </a:prstGeom>
          <a:ln w="381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79293C97-FE18-B4E0-34A9-13D7E632B04C}"/>
              </a:ext>
            </a:extLst>
          </p:cNvPr>
          <p:cNvCxnSpPr/>
          <p:nvPr/>
        </p:nvCxnSpPr>
        <p:spPr>
          <a:xfrm>
            <a:off x="6767788" y="4507653"/>
            <a:ext cx="1080000" cy="2"/>
          </a:xfrm>
          <a:prstGeom prst="straightConnector1">
            <a:avLst/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036CDF55-15FD-19E6-7386-780A6C65A848}"/>
              </a:ext>
            </a:extLst>
          </p:cNvPr>
          <p:cNvCxnSpPr/>
          <p:nvPr/>
        </p:nvCxnSpPr>
        <p:spPr>
          <a:xfrm>
            <a:off x="8971557" y="4507188"/>
            <a:ext cx="1080000" cy="2"/>
          </a:xfrm>
          <a:prstGeom prst="straightConnector1">
            <a:avLst/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C70A9580-6A79-6E1C-010E-3062F43BE8C1}"/>
              </a:ext>
            </a:extLst>
          </p:cNvPr>
          <p:cNvCxnSpPr/>
          <p:nvPr/>
        </p:nvCxnSpPr>
        <p:spPr>
          <a:xfrm flipH="1">
            <a:off x="2354686" y="2566245"/>
            <a:ext cx="1080000" cy="786"/>
          </a:xfrm>
          <a:prstGeom prst="straightConnector1">
            <a:avLst/>
          </a:prstGeom>
          <a:ln w="381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E4F53381-D3E8-CDC7-B526-CE87E2476E61}"/>
              </a:ext>
            </a:extLst>
          </p:cNvPr>
          <p:cNvCxnSpPr>
            <a:cxnSpLocks/>
          </p:cNvCxnSpPr>
          <p:nvPr/>
        </p:nvCxnSpPr>
        <p:spPr>
          <a:xfrm flipV="1">
            <a:off x="4143375" y="2808355"/>
            <a:ext cx="4100264" cy="1440564"/>
          </a:xfrm>
          <a:prstGeom prst="straightConnector1">
            <a:avLst/>
          </a:prstGeom>
          <a:ln w="381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55F84FC3-4588-26A5-C9C0-AD6719418765}"/>
              </a:ext>
            </a:extLst>
          </p:cNvPr>
          <p:cNvCxnSpPr>
            <a:cxnSpLocks/>
          </p:cNvCxnSpPr>
          <p:nvPr/>
        </p:nvCxnSpPr>
        <p:spPr>
          <a:xfrm flipH="1">
            <a:off x="4371975" y="2817880"/>
            <a:ext cx="4157414" cy="1468837"/>
          </a:xfrm>
          <a:prstGeom prst="straightConnector1">
            <a:avLst/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 Box 435">
            <a:extLst>
              <a:ext uri="{FF2B5EF4-FFF2-40B4-BE49-F238E27FC236}">
                <a16:creationId xmlns:a16="http://schemas.microsoft.com/office/drawing/2014/main" id="{59D2896A-28B3-1B5F-E338-29EF3AD2AD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9974" y="903243"/>
            <a:ext cx="2737927" cy="365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40" tIns="45721" rIns="91440" bIns="45721" anchor="t" upright="1">
            <a:norm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00"/>
              </a:lnSpc>
              <a:defRPr sz="1000"/>
            </a:pP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Meiryo UI" panose="020B0604030504040204" pitchFamily="50" charset="-128"/>
              </a:rPr>
              <a:t>グレーアウトの項目はスキップする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44134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3" descr="竹内ロゴ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タイトル 1"/>
          <p:cNvSpPr>
            <a:spLocks noGrp="1"/>
          </p:cNvSpPr>
          <p:nvPr>
            <p:ph type="title"/>
          </p:nvPr>
        </p:nvSpPr>
        <p:spPr>
          <a:xfrm>
            <a:off x="228597" y="291697"/>
            <a:ext cx="8972553" cy="405624"/>
          </a:xfrm>
        </p:spPr>
        <p:txBody>
          <a:bodyPr wrap="square">
            <a:spAutoFit/>
          </a:bodyPr>
          <a:lstStyle/>
          <a:p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キャリブレーション画面（横</a:t>
            </a:r>
            <a:r>
              <a:rPr lang="en-US" altLang="ja-JP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</a:t>
            </a:r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ダイアル回転）カーソル遷移図</a:t>
            </a:r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3CED3D9E-35C7-7C64-91C0-4EA43CC62552}"/>
              </a:ext>
            </a:extLst>
          </p:cNvPr>
          <p:cNvGrpSpPr/>
          <p:nvPr/>
        </p:nvGrpSpPr>
        <p:grpSpPr>
          <a:xfrm>
            <a:off x="9983019" y="321779"/>
            <a:ext cx="2102193" cy="375542"/>
            <a:chOff x="10011594" y="66356"/>
            <a:chExt cx="2102193" cy="375542"/>
          </a:xfrm>
        </p:grpSpPr>
        <p:cxnSp>
          <p:nvCxnSpPr>
            <p:cNvPr id="31" name="直線矢印コネクタ 30">
              <a:extLst>
                <a:ext uri="{FF2B5EF4-FFF2-40B4-BE49-F238E27FC236}">
                  <a16:creationId xmlns:a16="http://schemas.microsoft.com/office/drawing/2014/main" id="{7F63F60B-F912-50E2-65AB-64540F4F2B29}"/>
                </a:ext>
              </a:extLst>
            </p:cNvPr>
            <p:cNvCxnSpPr/>
            <p:nvPr/>
          </p:nvCxnSpPr>
          <p:spPr>
            <a:xfrm>
              <a:off x="11774382" y="179959"/>
              <a:ext cx="339405" cy="0"/>
            </a:xfrm>
            <a:prstGeom prst="straightConnector1">
              <a:avLst/>
            </a:prstGeom>
            <a:ln w="28575">
              <a:solidFill>
                <a:srgbClr val="FF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>
              <a:extLst>
                <a:ext uri="{FF2B5EF4-FFF2-40B4-BE49-F238E27FC236}">
                  <a16:creationId xmlns:a16="http://schemas.microsoft.com/office/drawing/2014/main" id="{ED8229C7-F489-2A8A-EFF2-C96EE5BDB52E}"/>
                </a:ext>
              </a:extLst>
            </p:cNvPr>
            <p:cNvCxnSpPr/>
            <p:nvPr/>
          </p:nvCxnSpPr>
          <p:spPr>
            <a:xfrm>
              <a:off x="11774382" y="332628"/>
              <a:ext cx="339405" cy="0"/>
            </a:xfrm>
            <a:prstGeom prst="straightConnector1">
              <a:avLst/>
            </a:prstGeom>
            <a:ln w="28575">
              <a:solidFill>
                <a:srgbClr val="66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 Box 106">
              <a:extLst>
                <a:ext uri="{FF2B5EF4-FFF2-40B4-BE49-F238E27FC236}">
                  <a16:creationId xmlns:a16="http://schemas.microsoft.com/office/drawing/2014/main" id="{F71F0A15-8518-804F-17C9-055D8A7193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11594" y="66356"/>
              <a:ext cx="1800115" cy="375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27433" tIns="18288" rIns="0" bIns="18288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000"/>
              </a:pP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CAN_[CO] 1Byte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 が 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1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増加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:</a:t>
              </a:r>
            </a:p>
            <a:p>
              <a:pPr>
                <a:defRPr sz="1000"/>
              </a:pP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CAN_[CO] 1Byte 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が 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1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減少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:</a:t>
              </a:r>
            </a:p>
          </p:txBody>
        </p:sp>
      </p:grpSp>
      <p:sp>
        <p:nvSpPr>
          <p:cNvPr id="34" name="Text Box 435">
            <a:extLst>
              <a:ext uri="{FF2B5EF4-FFF2-40B4-BE49-F238E27FC236}">
                <a16:creationId xmlns:a16="http://schemas.microsoft.com/office/drawing/2014/main" id="{522F13B3-9CE5-D4FB-5BD0-08896C6DD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9974" y="903243"/>
            <a:ext cx="2737927" cy="365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40" tIns="45721" rIns="91440" bIns="45721" anchor="t" upright="1">
            <a:norm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00"/>
              </a:lnSpc>
              <a:defRPr sz="1000"/>
            </a:pP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Meiryo UI" panose="020B0604030504040204" pitchFamily="50" charset="-128"/>
              </a:rPr>
              <a:t>グレーアウトの項目はスキップする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64" name="図 63">
            <a:extLst>
              <a:ext uri="{FF2B5EF4-FFF2-40B4-BE49-F238E27FC236}">
                <a16:creationId xmlns:a16="http://schemas.microsoft.com/office/drawing/2014/main" id="{EB644850-9CD9-B2A4-20CB-8E76CA7BE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037" y="3368337"/>
            <a:ext cx="900324" cy="450962"/>
          </a:xfrm>
          <a:prstGeom prst="rect">
            <a:avLst/>
          </a:prstGeom>
        </p:spPr>
      </p:pic>
      <p:pic>
        <p:nvPicPr>
          <p:cNvPr id="65" name="図 64">
            <a:extLst>
              <a:ext uri="{FF2B5EF4-FFF2-40B4-BE49-F238E27FC236}">
                <a16:creationId xmlns:a16="http://schemas.microsoft.com/office/drawing/2014/main" id="{42FFDAA1-0A92-C485-80C6-B5A329554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8753" y="3368904"/>
            <a:ext cx="900325" cy="450394"/>
          </a:xfrm>
          <a:prstGeom prst="rect">
            <a:avLst/>
          </a:prstGeom>
        </p:spPr>
      </p:pic>
      <p:pic>
        <p:nvPicPr>
          <p:cNvPr id="66" name="図 65">
            <a:extLst>
              <a:ext uri="{FF2B5EF4-FFF2-40B4-BE49-F238E27FC236}">
                <a16:creationId xmlns:a16="http://schemas.microsoft.com/office/drawing/2014/main" id="{5A900D03-2EE9-F9B8-F85E-7B1E022198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4265" y="3368904"/>
            <a:ext cx="900325" cy="450394"/>
          </a:xfrm>
          <a:prstGeom prst="rect">
            <a:avLst/>
          </a:prstGeom>
        </p:spPr>
      </p:pic>
      <p:pic>
        <p:nvPicPr>
          <p:cNvPr id="67" name="図 66">
            <a:extLst>
              <a:ext uri="{FF2B5EF4-FFF2-40B4-BE49-F238E27FC236}">
                <a16:creationId xmlns:a16="http://schemas.microsoft.com/office/drawing/2014/main" id="{6A1D4857-11C2-1BA9-E9B1-6C9FBDC55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703" y="3376968"/>
            <a:ext cx="900324" cy="450962"/>
          </a:xfrm>
          <a:prstGeom prst="rect">
            <a:avLst/>
          </a:prstGeom>
        </p:spPr>
      </p:pic>
      <p:pic>
        <p:nvPicPr>
          <p:cNvPr id="68" name="図 67">
            <a:extLst>
              <a:ext uri="{FF2B5EF4-FFF2-40B4-BE49-F238E27FC236}">
                <a16:creationId xmlns:a16="http://schemas.microsoft.com/office/drawing/2014/main" id="{6C598A46-C327-B2C8-8157-2183FC5C0C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5419" y="3377534"/>
            <a:ext cx="900325" cy="450394"/>
          </a:xfrm>
          <a:prstGeom prst="rect">
            <a:avLst/>
          </a:prstGeom>
        </p:spPr>
      </p:pic>
      <p:pic>
        <p:nvPicPr>
          <p:cNvPr id="69" name="図 68">
            <a:extLst>
              <a:ext uri="{FF2B5EF4-FFF2-40B4-BE49-F238E27FC236}">
                <a16:creationId xmlns:a16="http://schemas.microsoft.com/office/drawing/2014/main" id="{800C6BDB-927D-F76E-2476-028DC7E96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0931" y="3377535"/>
            <a:ext cx="900325" cy="450394"/>
          </a:xfrm>
          <a:prstGeom prst="rect">
            <a:avLst/>
          </a:prstGeom>
        </p:spPr>
      </p:pic>
      <p:sp>
        <p:nvSpPr>
          <p:cNvPr id="70" name="角丸四角形 18">
            <a:extLst>
              <a:ext uri="{FF2B5EF4-FFF2-40B4-BE49-F238E27FC236}">
                <a16:creationId xmlns:a16="http://schemas.microsoft.com/office/drawing/2014/main" id="{E3E3793F-7FDF-AB2C-C2A7-6FF29FB2BD33}"/>
              </a:ext>
            </a:extLst>
          </p:cNvPr>
          <p:cNvSpPr/>
          <p:nvPr/>
        </p:nvSpPr>
        <p:spPr>
          <a:xfrm>
            <a:off x="1649981" y="3341442"/>
            <a:ext cx="937992" cy="52628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S3-1</a:t>
            </a:r>
          </a:p>
        </p:txBody>
      </p:sp>
      <p:sp>
        <p:nvSpPr>
          <p:cNvPr id="71" name="角丸四角形 18">
            <a:extLst>
              <a:ext uri="{FF2B5EF4-FFF2-40B4-BE49-F238E27FC236}">
                <a16:creationId xmlns:a16="http://schemas.microsoft.com/office/drawing/2014/main" id="{0B0D76D2-8A46-DA44-3D66-DA4FF0DE6D8E}"/>
              </a:ext>
            </a:extLst>
          </p:cNvPr>
          <p:cNvSpPr/>
          <p:nvPr/>
        </p:nvSpPr>
        <p:spPr>
          <a:xfrm>
            <a:off x="3242203" y="3341443"/>
            <a:ext cx="937992" cy="52628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S3-2</a:t>
            </a:r>
          </a:p>
        </p:txBody>
      </p:sp>
      <p:sp>
        <p:nvSpPr>
          <p:cNvPr id="72" name="角丸四角形 18">
            <a:extLst>
              <a:ext uri="{FF2B5EF4-FFF2-40B4-BE49-F238E27FC236}">
                <a16:creationId xmlns:a16="http://schemas.microsoft.com/office/drawing/2014/main" id="{254EA3D6-D6DC-D898-43C8-88C6B1953A12}"/>
              </a:ext>
            </a:extLst>
          </p:cNvPr>
          <p:cNvSpPr/>
          <p:nvPr/>
        </p:nvSpPr>
        <p:spPr>
          <a:xfrm>
            <a:off x="4834425" y="3341442"/>
            <a:ext cx="937992" cy="52628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S3-3</a:t>
            </a:r>
          </a:p>
        </p:txBody>
      </p:sp>
      <p:sp>
        <p:nvSpPr>
          <p:cNvPr id="73" name="角丸四角形 18">
            <a:extLst>
              <a:ext uri="{FF2B5EF4-FFF2-40B4-BE49-F238E27FC236}">
                <a16:creationId xmlns:a16="http://schemas.microsoft.com/office/drawing/2014/main" id="{B4F76680-D857-0C8D-D6AB-6436E19BB8EE}"/>
              </a:ext>
            </a:extLst>
          </p:cNvPr>
          <p:cNvSpPr/>
          <p:nvPr/>
        </p:nvSpPr>
        <p:spPr>
          <a:xfrm>
            <a:off x="6426647" y="3341442"/>
            <a:ext cx="937992" cy="52628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S3-4</a:t>
            </a:r>
          </a:p>
        </p:txBody>
      </p:sp>
      <p:sp>
        <p:nvSpPr>
          <p:cNvPr id="74" name="角丸四角形 18">
            <a:extLst>
              <a:ext uri="{FF2B5EF4-FFF2-40B4-BE49-F238E27FC236}">
                <a16:creationId xmlns:a16="http://schemas.microsoft.com/office/drawing/2014/main" id="{BE067D81-DF37-E9AB-7B3F-D3B74DD5A5CB}"/>
              </a:ext>
            </a:extLst>
          </p:cNvPr>
          <p:cNvSpPr/>
          <p:nvPr/>
        </p:nvSpPr>
        <p:spPr>
          <a:xfrm>
            <a:off x="8018869" y="3341442"/>
            <a:ext cx="937992" cy="52628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S3-5</a:t>
            </a:r>
          </a:p>
        </p:txBody>
      </p:sp>
      <p:sp>
        <p:nvSpPr>
          <p:cNvPr id="75" name="角丸四角形 18">
            <a:extLst>
              <a:ext uri="{FF2B5EF4-FFF2-40B4-BE49-F238E27FC236}">
                <a16:creationId xmlns:a16="http://schemas.microsoft.com/office/drawing/2014/main" id="{E39829CD-523E-FF91-4962-8426064C9E03}"/>
              </a:ext>
            </a:extLst>
          </p:cNvPr>
          <p:cNvSpPr/>
          <p:nvPr/>
        </p:nvSpPr>
        <p:spPr>
          <a:xfrm>
            <a:off x="9611091" y="3341442"/>
            <a:ext cx="937992" cy="52628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S3-6</a:t>
            </a:r>
          </a:p>
        </p:txBody>
      </p:sp>
      <p:sp>
        <p:nvSpPr>
          <p:cNvPr id="77" name="角丸四角形 18">
            <a:extLst>
              <a:ext uri="{FF2B5EF4-FFF2-40B4-BE49-F238E27FC236}">
                <a16:creationId xmlns:a16="http://schemas.microsoft.com/office/drawing/2014/main" id="{B6EB29FD-1222-77FD-3DE6-F96CFD9E190A}"/>
              </a:ext>
            </a:extLst>
          </p:cNvPr>
          <p:cNvSpPr/>
          <p:nvPr/>
        </p:nvSpPr>
        <p:spPr>
          <a:xfrm>
            <a:off x="57759" y="3341442"/>
            <a:ext cx="937992" cy="52628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S3-6</a:t>
            </a:r>
          </a:p>
        </p:txBody>
      </p:sp>
      <p:sp>
        <p:nvSpPr>
          <p:cNvPr id="78" name="角丸四角形 18">
            <a:extLst>
              <a:ext uri="{FF2B5EF4-FFF2-40B4-BE49-F238E27FC236}">
                <a16:creationId xmlns:a16="http://schemas.microsoft.com/office/drawing/2014/main" id="{5F011AC0-9E6A-750F-1642-EFB228D6DC4B}"/>
              </a:ext>
            </a:extLst>
          </p:cNvPr>
          <p:cNvSpPr/>
          <p:nvPr/>
        </p:nvSpPr>
        <p:spPr>
          <a:xfrm>
            <a:off x="11203313" y="3341442"/>
            <a:ext cx="937992" cy="52628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S3-1</a:t>
            </a:r>
          </a:p>
        </p:txBody>
      </p: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DD1CD253-826C-0DFB-7799-82B184890B5D}"/>
              </a:ext>
            </a:extLst>
          </p:cNvPr>
          <p:cNvCxnSpPr/>
          <p:nvPr/>
        </p:nvCxnSpPr>
        <p:spPr>
          <a:xfrm flipH="1">
            <a:off x="2642007" y="3665873"/>
            <a:ext cx="540000" cy="786"/>
          </a:xfrm>
          <a:prstGeom prst="straightConnector1">
            <a:avLst/>
          </a:prstGeom>
          <a:ln w="381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3596EA82-960F-835A-4A25-BC83A2E782B9}"/>
              </a:ext>
            </a:extLst>
          </p:cNvPr>
          <p:cNvCxnSpPr/>
          <p:nvPr/>
        </p:nvCxnSpPr>
        <p:spPr>
          <a:xfrm>
            <a:off x="2642007" y="3554557"/>
            <a:ext cx="540000" cy="2"/>
          </a:xfrm>
          <a:prstGeom prst="straightConnector1">
            <a:avLst/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矢印コネクタ 97">
            <a:extLst>
              <a:ext uri="{FF2B5EF4-FFF2-40B4-BE49-F238E27FC236}">
                <a16:creationId xmlns:a16="http://schemas.microsoft.com/office/drawing/2014/main" id="{9C93F5EF-1CFD-2D09-122E-5A29E5DE453C}"/>
              </a:ext>
            </a:extLst>
          </p:cNvPr>
          <p:cNvCxnSpPr/>
          <p:nvPr/>
        </p:nvCxnSpPr>
        <p:spPr>
          <a:xfrm flipH="1">
            <a:off x="4234229" y="3665087"/>
            <a:ext cx="540000" cy="786"/>
          </a:xfrm>
          <a:prstGeom prst="straightConnector1">
            <a:avLst/>
          </a:prstGeom>
          <a:ln w="381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矢印コネクタ 99">
            <a:extLst>
              <a:ext uri="{FF2B5EF4-FFF2-40B4-BE49-F238E27FC236}">
                <a16:creationId xmlns:a16="http://schemas.microsoft.com/office/drawing/2014/main" id="{0D0E489A-41A7-4FD6-FF3F-51CE7D5806D5}"/>
              </a:ext>
            </a:extLst>
          </p:cNvPr>
          <p:cNvCxnSpPr/>
          <p:nvPr/>
        </p:nvCxnSpPr>
        <p:spPr>
          <a:xfrm>
            <a:off x="4234229" y="3553771"/>
            <a:ext cx="540000" cy="2"/>
          </a:xfrm>
          <a:prstGeom prst="straightConnector1">
            <a:avLst/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矢印コネクタ 100">
            <a:extLst>
              <a:ext uri="{FF2B5EF4-FFF2-40B4-BE49-F238E27FC236}">
                <a16:creationId xmlns:a16="http://schemas.microsoft.com/office/drawing/2014/main" id="{C8AAFB73-0EF9-CEC0-5090-C5C915F996EA}"/>
              </a:ext>
            </a:extLst>
          </p:cNvPr>
          <p:cNvCxnSpPr/>
          <p:nvPr/>
        </p:nvCxnSpPr>
        <p:spPr>
          <a:xfrm flipH="1">
            <a:off x="5829532" y="3665087"/>
            <a:ext cx="540000" cy="786"/>
          </a:xfrm>
          <a:prstGeom prst="straightConnector1">
            <a:avLst/>
          </a:prstGeom>
          <a:ln w="381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矢印コネクタ 103">
            <a:extLst>
              <a:ext uri="{FF2B5EF4-FFF2-40B4-BE49-F238E27FC236}">
                <a16:creationId xmlns:a16="http://schemas.microsoft.com/office/drawing/2014/main" id="{458D21EE-B42F-9E07-3835-C5024475BDA9}"/>
              </a:ext>
            </a:extLst>
          </p:cNvPr>
          <p:cNvCxnSpPr/>
          <p:nvPr/>
        </p:nvCxnSpPr>
        <p:spPr>
          <a:xfrm>
            <a:off x="5829532" y="3553771"/>
            <a:ext cx="540000" cy="2"/>
          </a:xfrm>
          <a:prstGeom prst="straightConnector1">
            <a:avLst/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矢印コネクタ 104">
            <a:extLst>
              <a:ext uri="{FF2B5EF4-FFF2-40B4-BE49-F238E27FC236}">
                <a16:creationId xmlns:a16="http://schemas.microsoft.com/office/drawing/2014/main" id="{A62657CA-6FB2-0577-68A9-2F455B0A6279}"/>
              </a:ext>
            </a:extLst>
          </p:cNvPr>
          <p:cNvCxnSpPr/>
          <p:nvPr/>
        </p:nvCxnSpPr>
        <p:spPr>
          <a:xfrm flipH="1">
            <a:off x="7421754" y="3664301"/>
            <a:ext cx="540000" cy="786"/>
          </a:xfrm>
          <a:prstGeom prst="straightConnector1">
            <a:avLst/>
          </a:prstGeom>
          <a:ln w="381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矢印コネクタ 107">
            <a:extLst>
              <a:ext uri="{FF2B5EF4-FFF2-40B4-BE49-F238E27FC236}">
                <a16:creationId xmlns:a16="http://schemas.microsoft.com/office/drawing/2014/main" id="{2F0FD166-2240-EE1F-39CD-566D0B893087}"/>
              </a:ext>
            </a:extLst>
          </p:cNvPr>
          <p:cNvCxnSpPr/>
          <p:nvPr/>
        </p:nvCxnSpPr>
        <p:spPr>
          <a:xfrm>
            <a:off x="7421754" y="3552985"/>
            <a:ext cx="540000" cy="2"/>
          </a:xfrm>
          <a:prstGeom prst="straightConnector1">
            <a:avLst/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E8A8EA91-0A09-20FF-6077-EBF912D9F57A}"/>
              </a:ext>
            </a:extLst>
          </p:cNvPr>
          <p:cNvCxnSpPr/>
          <p:nvPr/>
        </p:nvCxnSpPr>
        <p:spPr>
          <a:xfrm flipH="1">
            <a:off x="9013976" y="3663515"/>
            <a:ext cx="540000" cy="786"/>
          </a:xfrm>
          <a:prstGeom prst="straightConnector1">
            <a:avLst/>
          </a:prstGeom>
          <a:ln w="381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矢印コネクタ 109">
            <a:extLst>
              <a:ext uri="{FF2B5EF4-FFF2-40B4-BE49-F238E27FC236}">
                <a16:creationId xmlns:a16="http://schemas.microsoft.com/office/drawing/2014/main" id="{AF6FCEF7-740A-32ED-DF80-1A742A3534E7}"/>
              </a:ext>
            </a:extLst>
          </p:cNvPr>
          <p:cNvCxnSpPr/>
          <p:nvPr/>
        </p:nvCxnSpPr>
        <p:spPr>
          <a:xfrm>
            <a:off x="9013976" y="3552199"/>
            <a:ext cx="540000" cy="2"/>
          </a:xfrm>
          <a:prstGeom prst="straightConnector1">
            <a:avLst/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矢印コネクタ 111">
            <a:extLst>
              <a:ext uri="{FF2B5EF4-FFF2-40B4-BE49-F238E27FC236}">
                <a16:creationId xmlns:a16="http://schemas.microsoft.com/office/drawing/2014/main" id="{68B571AF-7CC4-F446-A47F-B7B67286020F}"/>
              </a:ext>
            </a:extLst>
          </p:cNvPr>
          <p:cNvCxnSpPr/>
          <p:nvPr/>
        </p:nvCxnSpPr>
        <p:spPr>
          <a:xfrm>
            <a:off x="10606564" y="3552199"/>
            <a:ext cx="540000" cy="2"/>
          </a:xfrm>
          <a:prstGeom prst="straightConnector1">
            <a:avLst/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CA140B7F-3153-8F18-661D-15144BC802FB}"/>
              </a:ext>
            </a:extLst>
          </p:cNvPr>
          <p:cNvCxnSpPr/>
          <p:nvPr/>
        </p:nvCxnSpPr>
        <p:spPr>
          <a:xfrm flipH="1">
            <a:off x="1049785" y="3663515"/>
            <a:ext cx="540000" cy="786"/>
          </a:xfrm>
          <a:prstGeom prst="straightConnector1">
            <a:avLst/>
          </a:prstGeom>
          <a:ln w="381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9613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199" y="2584279"/>
            <a:ext cx="2116125" cy="3762000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338" y="2584279"/>
            <a:ext cx="2116125" cy="3762000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228599" y="320230"/>
            <a:ext cx="2639115" cy="348557"/>
          </a:xfrm>
        </p:spPr>
        <p:txBody>
          <a:bodyPr wrap="square">
            <a:spAutoFit/>
          </a:bodyPr>
          <a:lstStyle/>
          <a:p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ＵＳ単位系①</a:t>
            </a:r>
          </a:p>
        </p:txBody>
      </p:sp>
      <p:pic>
        <p:nvPicPr>
          <p:cNvPr id="5" name="Picture 3" descr="竹内ロゴ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テキスト ボックス 5"/>
          <p:cNvSpPr txBox="1"/>
          <p:nvPr/>
        </p:nvSpPr>
        <p:spPr>
          <a:xfrm>
            <a:off x="153186" y="405525"/>
            <a:ext cx="54274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単位設定にてＵＳ単位を選択した場合、対象画面はＵＳ単位画面を表示する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対象画面</a:t>
            </a:r>
            <a:endParaRPr lang="en-US" altLang="ja-JP" sz="12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AUX1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流量設定画面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AUX2/4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流量設定画面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・エンジン情報画面１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・エンジン情報画面２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53186" y="6353719"/>
            <a:ext cx="2361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AUX1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流量設定画面１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921625" y="6353719"/>
            <a:ext cx="2170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AUX2/4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流量設定画面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051370" y="3338361"/>
            <a:ext cx="3763534" cy="225812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553283" y="3337873"/>
            <a:ext cx="3762118" cy="2257271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/>
        </p:nvSpPr>
        <p:spPr>
          <a:xfrm>
            <a:off x="5844434" y="6353719"/>
            <a:ext cx="1588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エンジン情報画面１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2355326" y="1098022"/>
            <a:ext cx="18445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・車両情報画面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・その他情報画面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・エアコン画面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・メイン画面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8582922" y="6398111"/>
            <a:ext cx="1588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エンジン情報画面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270002" y="590190"/>
            <a:ext cx="2105530" cy="120032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defRPr sz="1000"/>
            </a:pPr>
            <a:r>
              <a:rPr lang="ja-JP" altLang="en-US" sz="1200" dirty="0">
                <a:solidFill>
                  <a:srgbClr val="000000"/>
                </a:solidFill>
                <a:latin typeface="+mn-ea"/>
              </a:rPr>
              <a:t>変換率</a:t>
            </a:r>
            <a:endParaRPr lang="en-US" altLang="ja-JP" sz="1200" dirty="0">
              <a:solidFill>
                <a:srgbClr val="000000"/>
              </a:solidFill>
              <a:latin typeface="+mn-ea"/>
            </a:endParaRPr>
          </a:p>
          <a:p>
            <a:pPr>
              <a:defRPr sz="1000"/>
            </a:pPr>
            <a:r>
              <a:rPr lang="en-US" altLang="ja-JP" sz="1200" dirty="0">
                <a:solidFill>
                  <a:srgbClr val="000000"/>
                </a:solidFill>
                <a:latin typeface="+mn-ea"/>
              </a:rPr>
              <a:t>°F</a:t>
            </a:r>
            <a:r>
              <a:rPr lang="ja-JP" altLang="en-US" sz="1200" dirty="0">
                <a:solidFill>
                  <a:srgbClr val="000000"/>
                </a:solidFill>
                <a:latin typeface="+mn-ea"/>
              </a:rPr>
              <a:t>＝ （</a:t>
            </a:r>
            <a:r>
              <a:rPr lang="en-US" altLang="ja-JP" sz="1200" dirty="0">
                <a:solidFill>
                  <a:srgbClr val="000000"/>
                </a:solidFill>
                <a:latin typeface="+mn-ea"/>
              </a:rPr>
              <a:t>9÷5)×</a:t>
            </a:r>
            <a:r>
              <a:rPr lang="ja-JP" altLang="en-US" sz="1200" dirty="0">
                <a:solidFill>
                  <a:srgbClr val="000000"/>
                </a:solidFill>
                <a:latin typeface="+mn-ea"/>
              </a:rPr>
              <a:t>℃ </a:t>
            </a:r>
            <a:r>
              <a:rPr lang="en-US" altLang="ja-JP" sz="1200" dirty="0">
                <a:solidFill>
                  <a:srgbClr val="000000"/>
                </a:solidFill>
                <a:latin typeface="+mn-ea"/>
              </a:rPr>
              <a:t>+32</a:t>
            </a:r>
          </a:p>
          <a:p>
            <a:pPr>
              <a:defRPr sz="1000"/>
            </a:pPr>
            <a:r>
              <a:rPr lang="en-US" altLang="ja-JP" sz="1200" dirty="0">
                <a:solidFill>
                  <a:srgbClr val="000000"/>
                </a:solidFill>
                <a:latin typeface="+mn-ea"/>
              </a:rPr>
              <a:t>3600 L/h =</a:t>
            </a:r>
            <a:r>
              <a:rPr lang="ja-JP" altLang="en-US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ja-JP" sz="1200" dirty="0">
                <a:solidFill>
                  <a:srgbClr val="000000"/>
                </a:solidFill>
                <a:latin typeface="+mn-ea"/>
              </a:rPr>
              <a:t>951 </a:t>
            </a:r>
            <a:r>
              <a:rPr lang="en-US" altLang="ja-JP" sz="1200" dirty="0" err="1">
                <a:solidFill>
                  <a:srgbClr val="000000"/>
                </a:solidFill>
                <a:latin typeface="+mn-ea"/>
              </a:rPr>
              <a:t>gph</a:t>
            </a:r>
            <a:endParaRPr lang="en-US" altLang="ja-JP" sz="1200" dirty="0">
              <a:solidFill>
                <a:srgbClr val="000000"/>
              </a:solidFill>
              <a:latin typeface="+mn-ea"/>
            </a:endParaRPr>
          </a:p>
          <a:p>
            <a:pPr>
              <a:defRPr sz="1000"/>
            </a:pPr>
            <a:r>
              <a:rPr lang="en-US" altLang="ja-JP" sz="1200" dirty="0">
                <a:solidFill>
                  <a:srgbClr val="000000"/>
                </a:solidFill>
                <a:latin typeface="+mn-ea"/>
              </a:rPr>
              <a:t>1000kPa = 145 psi</a:t>
            </a:r>
          </a:p>
          <a:p>
            <a:pPr>
              <a:defRPr sz="1000"/>
            </a:pPr>
            <a:r>
              <a:rPr lang="en-US" altLang="ja-JP" sz="1200" dirty="0">
                <a:solidFill>
                  <a:srgbClr val="000000"/>
                </a:solidFill>
                <a:latin typeface="+mn-ea"/>
              </a:rPr>
              <a:t>1kg/h=2.2Lbph</a:t>
            </a:r>
          </a:p>
          <a:p>
            <a:pPr>
              <a:defRPr sz="1000"/>
            </a:pPr>
            <a:r>
              <a:rPr lang="en-US" altLang="ja-JP" sz="1200" dirty="0">
                <a:solidFill>
                  <a:srgbClr val="000000"/>
                </a:solidFill>
                <a:latin typeface="+mn-ea"/>
              </a:rPr>
              <a:t>1g=0.035oz</a:t>
            </a:r>
            <a:endParaRPr lang="en-US" altLang="ja-JP" sz="12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3011346" y="5399753"/>
            <a:ext cx="1991421" cy="694344"/>
          </a:xfrm>
          <a:prstGeom prst="rect">
            <a:avLst/>
          </a:prstGeom>
          <a:solidFill>
            <a:srgbClr val="B4B4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2" r="87465"/>
          <a:stretch/>
        </p:blipFill>
        <p:spPr>
          <a:xfrm rot="16200000">
            <a:off x="3823771" y="4396376"/>
            <a:ext cx="219108" cy="2258120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7" t="36548" r="78406" b="36986"/>
          <a:stretch/>
        </p:blipFill>
        <p:spPr>
          <a:xfrm rot="16200000">
            <a:off x="307848" y="5555540"/>
            <a:ext cx="438912" cy="59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654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457" y="1987430"/>
            <a:ext cx="2452275" cy="4359600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18" y="1988243"/>
            <a:ext cx="2452275" cy="4359600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228599" y="320230"/>
            <a:ext cx="2639115" cy="348557"/>
          </a:xfrm>
        </p:spPr>
        <p:txBody>
          <a:bodyPr wrap="square">
            <a:spAutoFit/>
          </a:bodyPr>
          <a:lstStyle/>
          <a:p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ＵＳ単位系②</a:t>
            </a:r>
          </a:p>
        </p:txBody>
      </p:sp>
      <p:pic>
        <p:nvPicPr>
          <p:cNvPr id="5" name="Picture 3" descr="竹内ロゴ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テキスト ボックス 7"/>
          <p:cNvSpPr txBox="1"/>
          <p:nvPr/>
        </p:nvSpPr>
        <p:spPr>
          <a:xfrm>
            <a:off x="862300" y="6398110"/>
            <a:ext cx="1371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車両情報画面１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653810" y="6353719"/>
            <a:ext cx="1367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その他情報画面</a:t>
            </a:r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 rotWithShape="1">
          <a:blip r:embed="rId5"/>
          <a:srcRect l="43515" t="64566" r="40574" b="13031"/>
          <a:stretch/>
        </p:blipFill>
        <p:spPr>
          <a:xfrm rot="16200000">
            <a:off x="4660383" y="2465804"/>
            <a:ext cx="702947" cy="594799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 rotWithShape="1">
          <a:blip r:embed="rId5"/>
          <a:srcRect l="54184" t="64566" r="40574" b="13031"/>
          <a:stretch/>
        </p:blipFill>
        <p:spPr>
          <a:xfrm rot="16200000">
            <a:off x="4896050" y="2923559"/>
            <a:ext cx="231613" cy="59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699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228602" y="295994"/>
            <a:ext cx="4724400" cy="397032"/>
          </a:xfrm>
        </p:spPr>
        <p:txBody>
          <a:bodyPr wrap="square">
            <a:spAutoFit/>
          </a:bodyPr>
          <a:lstStyle/>
          <a:p>
            <a:r>
              <a:rPr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言語切替（車両設定画面）</a:t>
            </a:r>
          </a:p>
        </p:txBody>
      </p:sp>
      <p:pic>
        <p:nvPicPr>
          <p:cNvPr id="5" name="Picture 3" descr="竹内ロゴ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テキスト ボックス 5"/>
          <p:cNvSpPr txBox="1"/>
          <p:nvPr/>
        </p:nvSpPr>
        <p:spPr>
          <a:xfrm>
            <a:off x="228602" y="765715"/>
            <a:ext cx="54228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言語切替画面にて言語を変更したとき、下記画面は各言語の画面を表示する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対象画面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・エンジン情報画面</a:t>
            </a:r>
            <a:r>
              <a:rPr lang="en-US" altLang="ja-JP" sz="12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</a:p>
          <a:p>
            <a:r>
              <a:rPr lang="ja-JP" altLang="en-US" sz="12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・エンジン情報画面</a:t>
            </a:r>
            <a:r>
              <a:rPr lang="en-US" altLang="ja-JP" sz="12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</a:p>
          <a:p>
            <a:r>
              <a:rPr lang="ja-JP" altLang="en-US" sz="12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・車両情報画面</a:t>
            </a:r>
            <a:endParaRPr lang="en-US" altLang="ja-JP" sz="12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・その他情報画面</a:t>
            </a:r>
            <a:endParaRPr lang="en-US" altLang="ja-JP" sz="12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・入力画面</a:t>
            </a:r>
            <a:endParaRPr lang="en-US" altLang="ja-JP" sz="12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・出力画面</a:t>
            </a:r>
            <a:endParaRPr lang="en-US" altLang="ja-JP" sz="12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982744" y="6342037"/>
            <a:ext cx="949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ドイツ語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665260" y="6303694"/>
            <a:ext cx="1054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フランス語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408654" y="6341198"/>
            <a:ext cx="1021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イタリア語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2061066" y="1086640"/>
            <a:ext cx="19573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・車両設定画面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・オプション選択画面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・パスワード入力画面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・パスワード設定画面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・ラジオ地域設定画面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・オートグリス画面</a:t>
            </a:r>
            <a:endParaRPr lang="ja-JP" altLang="en-US" sz="12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9195650" y="6303692"/>
            <a:ext cx="1021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スペイン語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371355" y="765715"/>
            <a:ext cx="4105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rgbClr val="FF0000"/>
                </a:solidFill>
                <a:latin typeface="+mn-ea"/>
              </a:rPr>
              <a:t>※</a:t>
            </a:r>
            <a:r>
              <a:rPr kumimoji="1" lang="ja-JP" altLang="en-US" sz="1200" dirty="0">
                <a:solidFill>
                  <a:srgbClr val="FF0000"/>
                </a:solidFill>
                <a:latin typeface="+mn-ea"/>
              </a:rPr>
              <a:t>赤文字の画面については、「</a:t>
            </a:r>
            <a:r>
              <a:rPr kumimoji="1" lang="en-US" altLang="ja-JP" sz="1200" dirty="0">
                <a:solidFill>
                  <a:srgbClr val="FF0000"/>
                </a:solidFill>
                <a:latin typeface="+mn-ea"/>
              </a:rPr>
              <a:t>8</a:t>
            </a:r>
            <a:r>
              <a:rPr kumimoji="1" lang="ja-JP" altLang="en-US" sz="1200" dirty="0">
                <a:solidFill>
                  <a:srgbClr val="FF0000"/>
                </a:solidFill>
                <a:latin typeface="+mn-ea"/>
              </a:rPr>
              <a:t>インチディスプレイ他言語リスト」</a:t>
            </a:r>
            <a:endParaRPr kumimoji="1" lang="en-US" altLang="ja-JP" sz="1200" dirty="0">
              <a:solidFill>
                <a:srgbClr val="FF0000"/>
              </a:solidFill>
              <a:latin typeface="+mn-ea"/>
            </a:endParaRPr>
          </a:p>
          <a:p>
            <a:r>
              <a:rPr kumimoji="1" lang="ja-JP" altLang="en-US" sz="1200" dirty="0">
                <a:solidFill>
                  <a:srgbClr val="FF0000"/>
                </a:solidFill>
                <a:latin typeface="+mn-ea"/>
              </a:rPr>
              <a:t>の最新版を参照のこと</a:t>
            </a: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565629" y="3298973"/>
            <a:ext cx="3836024" cy="2153293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203221" y="3294147"/>
            <a:ext cx="3836025" cy="2162946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978204" y="3292840"/>
            <a:ext cx="3836025" cy="2165559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7748927" y="3295793"/>
            <a:ext cx="3836026" cy="2159652"/>
          </a:xfrm>
          <a:prstGeom prst="rect">
            <a:avLst/>
          </a:prstGeom>
        </p:spPr>
      </p:pic>
      <p:sp>
        <p:nvSpPr>
          <p:cNvPr id="20" name="正方形/長方形 19"/>
          <p:cNvSpPr/>
          <p:nvPr/>
        </p:nvSpPr>
        <p:spPr>
          <a:xfrm>
            <a:off x="3856050" y="1086639"/>
            <a:ext cx="296349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・逆回転ファン設定画面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・エラーコード説明画面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・車両過去エラーコード画面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・エンジン過去エラーコード画面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・キャリブレーション画面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259464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図 36" descr="テキスト&#10;&#10;低い精度で自動的に生成された説明">
            <a:extLst>
              <a:ext uri="{FF2B5EF4-FFF2-40B4-BE49-F238E27FC236}">
                <a16:creationId xmlns:a16="http://schemas.microsoft.com/office/drawing/2014/main" id="{29C361B1-86C2-A2DB-C145-193FC28F1E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81835" y="3362397"/>
            <a:ext cx="3812151" cy="2144335"/>
          </a:xfrm>
          <a:prstGeom prst="rect">
            <a:avLst/>
          </a:prstGeom>
        </p:spPr>
      </p:pic>
      <p:pic>
        <p:nvPicPr>
          <p:cNvPr id="17" name="図 16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D22D0926-7B01-9FA1-922C-2B7D7C4C1D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178990" y="3348799"/>
            <a:ext cx="3812149" cy="2144334"/>
          </a:xfrm>
          <a:prstGeom prst="rect">
            <a:avLst/>
          </a:prstGeom>
        </p:spPr>
      </p:pic>
      <p:pic>
        <p:nvPicPr>
          <p:cNvPr id="9" name="図 8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8C28608F-CC36-1472-0175-1A9231866D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725864" y="3349051"/>
            <a:ext cx="3813297" cy="2144979"/>
          </a:xfrm>
          <a:prstGeom prst="rect">
            <a:avLst/>
          </a:prstGeom>
        </p:spPr>
      </p:pic>
      <p:pic>
        <p:nvPicPr>
          <p:cNvPr id="5" name="図 4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F49796EA-7B41-610E-EC3F-1E337E08F7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709261" y="3343258"/>
            <a:ext cx="3786817" cy="2130085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228602" y="295994"/>
            <a:ext cx="4724400" cy="397032"/>
          </a:xfrm>
        </p:spPr>
        <p:txBody>
          <a:bodyPr wrap="square">
            <a:spAutoFit/>
          </a:bodyPr>
          <a:lstStyle/>
          <a:p>
            <a:r>
              <a:rPr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言語切替（オプション選択画面）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826001" y="210438"/>
            <a:ext cx="54228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言語切替画面にて言語を変更したとき、下記画面は各言語の画面を表示する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対象画面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・エンジン情報画面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・エンジン情報画面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・車両情報画面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・その他情報画面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・入力画面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・出力画面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982744" y="6342037"/>
            <a:ext cx="949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ドイツ語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665260" y="6303694"/>
            <a:ext cx="1054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フランス語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162583" y="6341198"/>
            <a:ext cx="1021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イタリア語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6658465" y="53136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・車両設定画面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・オプション選択画面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・パスワード入力画面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・パスワード設定画面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・ラジオ地域設定画面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・オートグリス画面</a:t>
            </a:r>
            <a:endParaRPr lang="ja-JP" altLang="en-US" sz="12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9195650" y="6303692"/>
            <a:ext cx="1021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スペイン語</a:t>
            </a:r>
            <a:endParaRPr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8514203" y="556290"/>
            <a:ext cx="296349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・逆回転ファン設定画面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・エラーコード説明画面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・車両過去エラーコード画面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・エンジン過去エラーコード画面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・キャリブレーション画面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396522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0">
            <a:off x="2099226" y="3410655"/>
            <a:ext cx="3704400" cy="2083725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21713" y="3359750"/>
            <a:ext cx="3703369" cy="2222021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54656" y="3340996"/>
            <a:ext cx="3703369" cy="2222021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228602" y="295994"/>
            <a:ext cx="4724400" cy="397032"/>
          </a:xfrm>
        </p:spPr>
        <p:txBody>
          <a:bodyPr wrap="square">
            <a:spAutoFit/>
          </a:bodyPr>
          <a:lstStyle/>
          <a:p>
            <a:r>
              <a:rPr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言語切替（パスワード入力画面）</a:t>
            </a:r>
          </a:p>
        </p:txBody>
      </p:sp>
      <p:pic>
        <p:nvPicPr>
          <p:cNvPr id="5" name="Picture 3" descr="竹内ロゴ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テキスト ボックス 5"/>
          <p:cNvSpPr txBox="1"/>
          <p:nvPr/>
        </p:nvSpPr>
        <p:spPr>
          <a:xfrm>
            <a:off x="4826001" y="210438"/>
            <a:ext cx="54228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言語切替画面にて言語を変更したとき、下記画面は各言語の画面を表示する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対象画面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・エンジン情報画面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・エンジン情報画面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・車両情報画面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・その他情報画面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・入力画面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・出力画面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982744" y="6342037"/>
            <a:ext cx="949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ドイツ語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665260" y="6303694"/>
            <a:ext cx="1054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フランス語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162583" y="6341198"/>
            <a:ext cx="1021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イタリア語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6658465" y="53136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・車両設定画面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・オプション選択画面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・パスワード入力画面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・パスワード設定画面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・ラジオ地域設定画面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・オートグリス画面</a:t>
            </a:r>
            <a:endParaRPr lang="ja-JP" altLang="en-US" sz="12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9195650" y="6303692"/>
            <a:ext cx="1021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スペイン語</a:t>
            </a:r>
            <a:endParaRPr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7805538" y="3388092"/>
            <a:ext cx="3756117" cy="2112585"/>
          </a:xfrm>
          <a:prstGeom prst="rect">
            <a:avLst/>
          </a:prstGeom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602D83B6-CBA1-4324-A312-9E23A7307AC8}"/>
              </a:ext>
            </a:extLst>
          </p:cNvPr>
          <p:cNvSpPr/>
          <p:nvPr/>
        </p:nvSpPr>
        <p:spPr>
          <a:xfrm>
            <a:off x="8514203" y="556290"/>
            <a:ext cx="296349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・逆回転ファン設定画面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・エラーコード説明画面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・車両過去エラーコード画面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・エンジン過去エラーコード画面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・キャリブレーション画面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120999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758212" y="3253691"/>
            <a:ext cx="3904000" cy="2196000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0">
            <a:off x="7578261" y="3253691"/>
            <a:ext cx="3904000" cy="219600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0">
            <a:off x="4720081" y="3253691"/>
            <a:ext cx="3904000" cy="2196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0">
            <a:off x="1975225" y="3253692"/>
            <a:ext cx="3903999" cy="2196000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228602" y="295994"/>
            <a:ext cx="4724400" cy="397032"/>
          </a:xfrm>
        </p:spPr>
        <p:txBody>
          <a:bodyPr wrap="square">
            <a:spAutoFit/>
          </a:bodyPr>
          <a:lstStyle/>
          <a:p>
            <a:r>
              <a:rPr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言語切替（パスワード設定画面）</a:t>
            </a:r>
          </a:p>
        </p:txBody>
      </p:sp>
      <p:pic>
        <p:nvPicPr>
          <p:cNvPr id="5" name="Picture 3" descr="竹内ロゴ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テキスト ボックス 5"/>
          <p:cNvSpPr txBox="1"/>
          <p:nvPr/>
        </p:nvSpPr>
        <p:spPr>
          <a:xfrm>
            <a:off x="4826001" y="210438"/>
            <a:ext cx="54228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言語切替画面にて言語を変更したとき、下記画面は各言語の画面を表示する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対象画面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・エンジン情報画面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・エンジン情報画面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・車両情報画面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・その他情報画面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・入力画面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・出力画面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982744" y="6342037"/>
            <a:ext cx="949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ドイツ語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665260" y="6303694"/>
            <a:ext cx="1054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フランス語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162583" y="6341198"/>
            <a:ext cx="1021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イタリア語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6658465" y="53136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・車両設定画面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・オプション選択画面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・パスワード入力画面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・パスワード設定画面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・ラジオ地域設定画面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・オートグリス画面</a:t>
            </a:r>
            <a:endParaRPr lang="ja-JP" altLang="en-US" sz="12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9195650" y="6303692"/>
            <a:ext cx="1021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スペイン語</a:t>
            </a:r>
            <a:endParaRPr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8439" y="4982489"/>
            <a:ext cx="1944000" cy="368039"/>
          </a:xfrm>
          <a:prstGeom prst="rect">
            <a:avLst/>
          </a:prstGeom>
        </p:spPr>
      </p:pic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F05F516A-9C26-ADF2-ED32-93CBF5D528F5}"/>
              </a:ext>
            </a:extLst>
          </p:cNvPr>
          <p:cNvSpPr/>
          <p:nvPr/>
        </p:nvSpPr>
        <p:spPr>
          <a:xfrm>
            <a:off x="8514203" y="556290"/>
            <a:ext cx="296349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・逆回転ファン設定画面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・エラーコード説明画面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・車両過去エラーコード画面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・エンジン過去エラーコード画面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・キャリブレーション画面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370215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558067" y="3291407"/>
            <a:ext cx="3836027" cy="2168421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228602" y="295994"/>
            <a:ext cx="4724400" cy="397032"/>
          </a:xfrm>
        </p:spPr>
        <p:txBody>
          <a:bodyPr wrap="square">
            <a:spAutoFit/>
          </a:bodyPr>
          <a:lstStyle/>
          <a:p>
            <a:r>
              <a:rPr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言語切替（ラジオ地域設定画面）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982744" y="6342037"/>
            <a:ext cx="949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ドイツ語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665260" y="6303694"/>
            <a:ext cx="1054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フランス語</a:t>
            </a: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510521" y="6341197"/>
            <a:ext cx="1021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イタリア語</a:t>
            </a: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9195650" y="6303692"/>
            <a:ext cx="1021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スペイン語</a:t>
            </a: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783420" y="3302779"/>
            <a:ext cx="3846089" cy="215573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101881" y="3289965"/>
            <a:ext cx="3838911" cy="216842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269637" y="3288305"/>
            <a:ext cx="3845477" cy="2168422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4826001" y="210438"/>
            <a:ext cx="54228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言語切替画面にて言語を変更したとき、下記画面は各言語の画面を表示する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対象画面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・エンジン情報画面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・エンジン情報画面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・車両情報画面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・その他情報画面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・入力画面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・出力画面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658465" y="53136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・車両設定画面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・オプション選択画面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・パスワード入力画面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・パスワード設定画面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・ラジオ地域設定画面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・オートグリス画面</a:t>
            </a:r>
            <a:endParaRPr lang="ja-JP" altLang="en-US" sz="1200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A63DE7FD-7F71-F2D5-7C8F-12B67BA2FE2E}"/>
              </a:ext>
            </a:extLst>
          </p:cNvPr>
          <p:cNvSpPr/>
          <p:nvPr/>
        </p:nvSpPr>
        <p:spPr>
          <a:xfrm>
            <a:off x="8514203" y="556290"/>
            <a:ext cx="296349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・逆回転ファン設定画面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・エラーコード説明画面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・車両過去エラーコード画面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・エンジン過去エラーコード画面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・キャリブレーション画面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42016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図 5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 t="11128" r="42937" b="71094"/>
          <a:stretch/>
        </p:blipFill>
        <p:spPr>
          <a:xfrm rot="16200000">
            <a:off x="4651957" y="4492357"/>
            <a:ext cx="514350" cy="609602"/>
          </a:xfrm>
          <a:prstGeom prst="rect">
            <a:avLst/>
          </a:prstGeom>
        </p:spPr>
      </p:pic>
      <p:pic>
        <p:nvPicPr>
          <p:cNvPr id="58" name="図 5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63" t="13073" r="29437" b="69149"/>
          <a:stretch/>
        </p:blipFill>
        <p:spPr>
          <a:xfrm rot="16200000">
            <a:off x="4652416" y="3278402"/>
            <a:ext cx="514350" cy="609602"/>
          </a:xfrm>
          <a:prstGeom prst="rect">
            <a:avLst/>
          </a:prstGeom>
        </p:spPr>
      </p:pic>
      <p:pic>
        <p:nvPicPr>
          <p:cNvPr id="28" name="Picture 3" descr="竹内ロゴ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タイトル 1"/>
          <p:cNvSpPr>
            <a:spLocks noGrp="1"/>
          </p:cNvSpPr>
          <p:nvPr>
            <p:ph type="title"/>
          </p:nvPr>
        </p:nvSpPr>
        <p:spPr>
          <a:xfrm>
            <a:off x="228600" y="143516"/>
            <a:ext cx="5574324" cy="701987"/>
          </a:xfrm>
        </p:spPr>
        <p:txBody>
          <a:bodyPr wrap="square">
            <a:spAutoFit/>
          </a:bodyPr>
          <a:lstStyle/>
          <a:p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裏メニュー画面（横</a:t>
            </a:r>
            <a:r>
              <a:rPr lang="en-US" altLang="ja-JP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</a:t>
            </a:r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上下左右）</a:t>
            </a:r>
            <a:br>
              <a:rPr lang="en-US" altLang="ja-JP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カーソル遷移図</a:t>
            </a:r>
          </a:p>
        </p:txBody>
      </p:sp>
      <p:grpSp>
        <p:nvGrpSpPr>
          <p:cNvPr id="2" name="グループ化 1"/>
          <p:cNvGrpSpPr/>
          <p:nvPr/>
        </p:nvGrpSpPr>
        <p:grpSpPr>
          <a:xfrm>
            <a:off x="9752788" y="66356"/>
            <a:ext cx="2360999" cy="673342"/>
            <a:chOff x="9343331" y="38032"/>
            <a:chExt cx="2360999" cy="673342"/>
          </a:xfrm>
        </p:grpSpPr>
        <p:cxnSp>
          <p:nvCxnSpPr>
            <p:cNvPr id="75" name="直線矢印コネクタ 74"/>
            <p:cNvCxnSpPr/>
            <p:nvPr/>
          </p:nvCxnSpPr>
          <p:spPr>
            <a:xfrm>
              <a:off x="11364925" y="151635"/>
              <a:ext cx="339405" cy="0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矢印コネクタ 76"/>
            <p:cNvCxnSpPr/>
            <p:nvPr/>
          </p:nvCxnSpPr>
          <p:spPr>
            <a:xfrm>
              <a:off x="11364925" y="304304"/>
              <a:ext cx="33940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矢印コネクタ 77"/>
            <p:cNvCxnSpPr/>
            <p:nvPr/>
          </p:nvCxnSpPr>
          <p:spPr>
            <a:xfrm>
              <a:off x="11364925" y="456973"/>
              <a:ext cx="339405" cy="0"/>
            </a:xfrm>
            <a:prstGeom prst="straightConnector1">
              <a:avLst/>
            </a:prstGeom>
            <a:ln w="28575">
              <a:solidFill>
                <a:srgbClr val="00DC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矢印コネクタ 79"/>
            <p:cNvCxnSpPr/>
            <p:nvPr/>
          </p:nvCxnSpPr>
          <p:spPr>
            <a:xfrm>
              <a:off x="11364925" y="609641"/>
              <a:ext cx="339405" cy="0"/>
            </a:xfrm>
            <a:prstGeom prst="straightConnector1">
              <a:avLst/>
            </a:prstGeom>
            <a:ln w="2857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 Box 106"/>
            <p:cNvSpPr txBox="1">
              <a:spLocks noChangeArrowheads="1"/>
            </p:cNvSpPr>
            <p:nvPr/>
          </p:nvSpPr>
          <p:spPr bwMode="auto">
            <a:xfrm>
              <a:off x="9343331" y="38032"/>
              <a:ext cx="2058921" cy="673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27433" tIns="18288" rIns="0" bIns="18288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000"/>
              </a:pP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CAN_[CO] 3Byte 0bit 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が 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0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→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1:</a:t>
              </a:r>
            </a:p>
            <a:p>
              <a:pPr>
                <a:defRPr sz="1000"/>
              </a:pP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CAN_[CO] 3Byte 1bit 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が 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0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→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1:</a:t>
              </a:r>
              <a:endParaRPr lang="ja-JP" altLang="en-US" sz="1001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  <a:p>
              <a:pPr>
                <a:defRPr sz="1000"/>
              </a:pP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CAN_[CO] 3Byte 2bit 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が 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0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→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1:</a:t>
              </a:r>
              <a:endParaRPr lang="ja-JP" altLang="en-US" sz="1001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  <a:p>
              <a:pPr>
                <a:defRPr sz="1000"/>
              </a:pP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CAN_[CO] 3Byte 3bit 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が 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0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→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1:</a:t>
              </a:r>
              <a:endParaRPr lang="ja-JP" altLang="en-US" sz="1001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  <p:cxnSp>
        <p:nvCxnSpPr>
          <p:cNvPr id="123" name="直線矢印コネクタ 122"/>
          <p:cNvCxnSpPr/>
          <p:nvPr/>
        </p:nvCxnSpPr>
        <p:spPr>
          <a:xfrm flipV="1">
            <a:off x="4821138" y="2672355"/>
            <a:ext cx="0" cy="612000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矢印コネクタ 123"/>
          <p:cNvCxnSpPr/>
          <p:nvPr/>
        </p:nvCxnSpPr>
        <p:spPr>
          <a:xfrm>
            <a:off x="4981856" y="2672355"/>
            <a:ext cx="0" cy="61200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/>
          <p:cNvCxnSpPr/>
          <p:nvPr/>
        </p:nvCxnSpPr>
        <p:spPr>
          <a:xfrm flipV="1">
            <a:off x="4821138" y="3893708"/>
            <a:ext cx="0" cy="612000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/>
          <p:cNvCxnSpPr/>
          <p:nvPr/>
        </p:nvCxnSpPr>
        <p:spPr>
          <a:xfrm>
            <a:off x="4981856" y="3893708"/>
            <a:ext cx="0" cy="61200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/>
          <p:cNvCxnSpPr/>
          <p:nvPr/>
        </p:nvCxnSpPr>
        <p:spPr>
          <a:xfrm flipV="1">
            <a:off x="4821138" y="1498118"/>
            <a:ext cx="0" cy="612000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/>
          <p:cNvCxnSpPr/>
          <p:nvPr/>
        </p:nvCxnSpPr>
        <p:spPr>
          <a:xfrm>
            <a:off x="4981856" y="5087862"/>
            <a:ext cx="0" cy="61200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矢印コネクタ 152"/>
          <p:cNvCxnSpPr>
            <a:cxnSpLocks/>
          </p:cNvCxnSpPr>
          <p:nvPr/>
        </p:nvCxnSpPr>
        <p:spPr>
          <a:xfrm flipV="1">
            <a:off x="5223459" y="2672355"/>
            <a:ext cx="2128037" cy="9134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矢印コネクタ 153"/>
          <p:cNvCxnSpPr>
            <a:cxnSpLocks/>
          </p:cNvCxnSpPr>
          <p:nvPr/>
        </p:nvCxnSpPr>
        <p:spPr>
          <a:xfrm flipV="1">
            <a:off x="5214394" y="2779106"/>
            <a:ext cx="2227321" cy="20232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矢印コネクタ 158"/>
          <p:cNvCxnSpPr>
            <a:cxnSpLocks/>
          </p:cNvCxnSpPr>
          <p:nvPr/>
        </p:nvCxnSpPr>
        <p:spPr>
          <a:xfrm flipH="1" flipV="1">
            <a:off x="2444263" y="2614118"/>
            <a:ext cx="2150546" cy="97166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矢印コネクタ 159"/>
          <p:cNvCxnSpPr>
            <a:cxnSpLocks/>
          </p:cNvCxnSpPr>
          <p:nvPr/>
        </p:nvCxnSpPr>
        <p:spPr>
          <a:xfrm flipH="1" flipV="1">
            <a:off x="2405491" y="2786570"/>
            <a:ext cx="2199298" cy="201583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角丸四角形 50"/>
          <p:cNvSpPr/>
          <p:nvPr/>
        </p:nvSpPr>
        <p:spPr>
          <a:xfrm>
            <a:off x="4604178" y="3350319"/>
            <a:ext cx="558000" cy="5040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S1-2</a:t>
            </a:r>
          </a:p>
        </p:txBody>
      </p:sp>
      <p:sp>
        <p:nvSpPr>
          <p:cNvPr id="56" name="角丸四角形 55"/>
          <p:cNvSpPr/>
          <p:nvPr/>
        </p:nvSpPr>
        <p:spPr>
          <a:xfrm>
            <a:off x="4604178" y="4543521"/>
            <a:ext cx="558000" cy="5040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S1-3</a:t>
            </a:r>
          </a:p>
        </p:txBody>
      </p:sp>
      <p:sp>
        <p:nvSpPr>
          <p:cNvPr id="61" name="角丸四角形 60"/>
          <p:cNvSpPr/>
          <p:nvPr/>
        </p:nvSpPr>
        <p:spPr>
          <a:xfrm>
            <a:off x="4606941" y="5760963"/>
            <a:ext cx="558000" cy="5040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S1-1</a:t>
            </a:r>
          </a:p>
        </p:txBody>
      </p:sp>
      <p:sp>
        <p:nvSpPr>
          <p:cNvPr id="62" name="角丸四角形 61"/>
          <p:cNvSpPr/>
          <p:nvPr/>
        </p:nvSpPr>
        <p:spPr>
          <a:xfrm>
            <a:off x="4606941" y="976995"/>
            <a:ext cx="558000" cy="5040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S1-3</a:t>
            </a:r>
          </a:p>
        </p:txBody>
      </p:sp>
      <p:pic>
        <p:nvPicPr>
          <p:cNvPr id="32" name="図 31"/>
          <p:cNvPicPr>
            <a:picLocks noChangeAspect="1"/>
          </p:cNvPicPr>
          <p:nvPr/>
        </p:nvPicPr>
        <p:blipFill rotWithShape="1">
          <a:blip r:embed="rId5"/>
          <a:srcRect l="9697"/>
          <a:stretch/>
        </p:blipFill>
        <p:spPr>
          <a:xfrm rot="16200000">
            <a:off x="4565582" y="1619064"/>
            <a:ext cx="554592" cy="1541042"/>
          </a:xfrm>
          <a:prstGeom prst="rect">
            <a:avLst/>
          </a:prstGeom>
        </p:spPr>
      </p:pic>
      <p:sp>
        <p:nvSpPr>
          <p:cNvPr id="33" name="角丸四角形 32"/>
          <p:cNvSpPr/>
          <p:nvPr/>
        </p:nvSpPr>
        <p:spPr>
          <a:xfrm>
            <a:off x="4070677" y="2151988"/>
            <a:ext cx="1542722" cy="5040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S1-1</a:t>
            </a:r>
          </a:p>
        </p:txBody>
      </p:sp>
      <p:cxnSp>
        <p:nvCxnSpPr>
          <p:cNvPr id="36" name="直線矢印コネクタ 35"/>
          <p:cNvCxnSpPr>
            <a:cxnSpLocks/>
          </p:cNvCxnSpPr>
          <p:nvPr/>
        </p:nvCxnSpPr>
        <p:spPr>
          <a:xfrm>
            <a:off x="5692703" y="2325498"/>
            <a:ext cx="169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図 33">
            <a:extLst>
              <a:ext uri="{FF2B5EF4-FFF2-40B4-BE49-F238E27FC236}">
                <a16:creationId xmlns:a16="http://schemas.microsoft.com/office/drawing/2014/main" id="{29CE7387-FC81-62C6-682A-45E793E1A5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1715" y="2110118"/>
            <a:ext cx="594927" cy="554593"/>
          </a:xfrm>
          <a:prstGeom prst="rect">
            <a:avLst/>
          </a:prstGeom>
        </p:spPr>
      </p:pic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3E14675E-D29E-908B-B540-08C20FC8B96B}"/>
              </a:ext>
            </a:extLst>
          </p:cNvPr>
          <p:cNvCxnSpPr>
            <a:cxnSpLocks/>
          </p:cNvCxnSpPr>
          <p:nvPr/>
        </p:nvCxnSpPr>
        <p:spPr>
          <a:xfrm flipH="1">
            <a:off x="5665797" y="2512738"/>
            <a:ext cx="169200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角丸四角形 55">
            <a:extLst>
              <a:ext uri="{FF2B5EF4-FFF2-40B4-BE49-F238E27FC236}">
                <a16:creationId xmlns:a16="http://schemas.microsoft.com/office/drawing/2014/main" id="{F8884EE8-243D-D252-0F5D-D374F47ECF88}"/>
              </a:ext>
            </a:extLst>
          </p:cNvPr>
          <p:cNvSpPr/>
          <p:nvPr/>
        </p:nvSpPr>
        <p:spPr>
          <a:xfrm>
            <a:off x="7478642" y="2131450"/>
            <a:ext cx="558000" cy="5040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S1-4</a:t>
            </a:r>
          </a:p>
        </p:txBody>
      </p:sp>
      <p:sp>
        <p:nvSpPr>
          <p:cNvPr id="46" name="角丸四角形 55">
            <a:extLst>
              <a:ext uri="{FF2B5EF4-FFF2-40B4-BE49-F238E27FC236}">
                <a16:creationId xmlns:a16="http://schemas.microsoft.com/office/drawing/2014/main" id="{967D5905-C4ED-0C05-1D40-770C3B6F4FED}"/>
              </a:ext>
            </a:extLst>
          </p:cNvPr>
          <p:cNvSpPr/>
          <p:nvPr/>
        </p:nvSpPr>
        <p:spPr>
          <a:xfrm>
            <a:off x="1847491" y="2134819"/>
            <a:ext cx="558000" cy="5040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S1-4</a:t>
            </a:r>
          </a:p>
        </p:txBody>
      </p:sp>
      <p:sp>
        <p:nvSpPr>
          <p:cNvPr id="52" name="角丸四角形 32">
            <a:extLst>
              <a:ext uri="{FF2B5EF4-FFF2-40B4-BE49-F238E27FC236}">
                <a16:creationId xmlns:a16="http://schemas.microsoft.com/office/drawing/2014/main" id="{FEF73A5C-0A77-A5DD-60FD-6B13DEAB6725}"/>
              </a:ext>
            </a:extLst>
          </p:cNvPr>
          <p:cNvSpPr/>
          <p:nvPr/>
        </p:nvSpPr>
        <p:spPr>
          <a:xfrm>
            <a:off x="9423123" y="2110118"/>
            <a:ext cx="1542722" cy="5040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S1-1</a:t>
            </a:r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1F55EDFE-2FC8-975B-529F-BDD1D9191F0D}"/>
              </a:ext>
            </a:extLst>
          </p:cNvPr>
          <p:cNvCxnSpPr>
            <a:cxnSpLocks/>
          </p:cNvCxnSpPr>
          <p:nvPr/>
        </p:nvCxnSpPr>
        <p:spPr>
          <a:xfrm>
            <a:off x="8060788" y="2384872"/>
            <a:ext cx="133818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15B9D415-3ABD-B017-34FA-B1E39B3333AE}"/>
              </a:ext>
            </a:extLst>
          </p:cNvPr>
          <p:cNvCxnSpPr>
            <a:cxnSpLocks/>
          </p:cNvCxnSpPr>
          <p:nvPr/>
        </p:nvCxnSpPr>
        <p:spPr>
          <a:xfrm flipH="1">
            <a:off x="2444263" y="2383450"/>
            <a:ext cx="1561719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BD57F9C7-972D-8421-511A-577071E09DB2}"/>
              </a:ext>
            </a:extLst>
          </p:cNvPr>
          <p:cNvCxnSpPr>
            <a:cxnSpLocks/>
          </p:cNvCxnSpPr>
          <p:nvPr/>
        </p:nvCxnSpPr>
        <p:spPr>
          <a:xfrm flipH="1" flipV="1">
            <a:off x="5223459" y="1292469"/>
            <a:ext cx="2531275" cy="800526"/>
          </a:xfrm>
          <a:prstGeom prst="straightConnector1">
            <a:avLst/>
          </a:prstGeom>
          <a:ln w="38100">
            <a:solidFill>
              <a:srgbClr val="00D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DDDF763B-F0F5-054D-1B2A-EC681545DF3D}"/>
              </a:ext>
            </a:extLst>
          </p:cNvPr>
          <p:cNvCxnSpPr>
            <a:cxnSpLocks/>
          </p:cNvCxnSpPr>
          <p:nvPr/>
        </p:nvCxnSpPr>
        <p:spPr>
          <a:xfrm flipH="1">
            <a:off x="5213933" y="2672355"/>
            <a:ext cx="2525245" cy="3183322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88208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28169" y="3340996"/>
            <a:ext cx="3703369" cy="2222021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072694" y="3328217"/>
            <a:ext cx="3712625" cy="2227575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60060" y="3346269"/>
            <a:ext cx="3703182" cy="2221909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228602" y="295994"/>
            <a:ext cx="4724400" cy="397032"/>
          </a:xfrm>
        </p:spPr>
        <p:txBody>
          <a:bodyPr wrap="square">
            <a:spAutoFit/>
          </a:bodyPr>
          <a:lstStyle/>
          <a:p>
            <a:r>
              <a:rPr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言語切替（オートグリス画面）</a:t>
            </a:r>
          </a:p>
        </p:txBody>
      </p:sp>
      <p:pic>
        <p:nvPicPr>
          <p:cNvPr id="5" name="Picture 3" descr="竹内ロゴ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テキスト ボックス 5"/>
          <p:cNvSpPr txBox="1"/>
          <p:nvPr/>
        </p:nvSpPr>
        <p:spPr>
          <a:xfrm>
            <a:off x="4826001" y="210438"/>
            <a:ext cx="54228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言語切替画面にて言語を変更したとき、下記画面は各言語の画面を表示する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対象画面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・エンジン情報画面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・エンジン情報画面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・車両情報画面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・その他情報画面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・入力画面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・出力画面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84950" y="6341198"/>
            <a:ext cx="949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ドイツ語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492211" y="6303692"/>
            <a:ext cx="1054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フランス語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182749" y="6341198"/>
            <a:ext cx="1021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イタリア語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6658465" y="53136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・車両設定画面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・オプション選択画面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・パスワード入力画面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・パスワード設定画面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・ラジオ地域設定画面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・オートグリス画面</a:t>
            </a:r>
            <a:endParaRPr lang="ja-JP" altLang="en-US" sz="12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9195650" y="6303692"/>
            <a:ext cx="1021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スペイン語</a:t>
            </a:r>
            <a:endParaRPr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7783636" y="3329195"/>
            <a:ext cx="3800134" cy="2138110"/>
          </a:xfrm>
          <a:prstGeom prst="rect">
            <a:avLst/>
          </a:prstGeom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1BB7CE5E-B81D-3193-630F-A2D911FACE8B}"/>
              </a:ext>
            </a:extLst>
          </p:cNvPr>
          <p:cNvSpPr/>
          <p:nvPr/>
        </p:nvSpPr>
        <p:spPr>
          <a:xfrm>
            <a:off x="8514203" y="556290"/>
            <a:ext cx="296349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・逆回転ファン設定画面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・エラーコード説明画面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・車両過去エラーコード画面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・エンジン過去エラーコード画面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・キャリブレーション画面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922381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228602" y="295994"/>
            <a:ext cx="4724400" cy="397032"/>
          </a:xfrm>
        </p:spPr>
        <p:txBody>
          <a:bodyPr wrap="square">
            <a:spAutoFit/>
          </a:bodyPr>
          <a:lstStyle/>
          <a:p>
            <a:r>
              <a:rPr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言語切替（ファン設定画面）</a:t>
            </a: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860644" y="2981299"/>
            <a:ext cx="4287511" cy="242090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064526" y="2975095"/>
            <a:ext cx="4255697" cy="2401496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666423" y="2982461"/>
            <a:ext cx="4255696" cy="2386767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982744" y="6342037"/>
            <a:ext cx="949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ドイツ語</a:t>
            </a: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665260" y="6303694"/>
            <a:ext cx="1054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フランス語</a:t>
            </a: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6510521" y="6341197"/>
            <a:ext cx="1021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イタリア語</a:t>
            </a: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9195650" y="6303692"/>
            <a:ext cx="1021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スペイン語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7578617" y="2975096"/>
            <a:ext cx="4255696" cy="2401496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4826001" y="210438"/>
            <a:ext cx="54228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言語切替画面にて言語を変更したとき、下記画面は各言語の画面を表示する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対象画面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・エンジン情報画面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・エンジン情報画面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・車両情報画面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・その他情報画面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・入力画面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・出力画面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658465" y="53136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・車両設定画面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・オプション選択画面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・パスワード入力画面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・パスワード設定画面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・ラジオ地域設定画面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・オートグリス画面</a:t>
            </a:r>
            <a:endParaRPr lang="ja-JP" altLang="en-US" sz="1200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146A7251-826A-AD81-8A3D-B6B1D864A0E2}"/>
              </a:ext>
            </a:extLst>
          </p:cNvPr>
          <p:cNvSpPr/>
          <p:nvPr/>
        </p:nvSpPr>
        <p:spPr>
          <a:xfrm>
            <a:off x="8514203" y="556290"/>
            <a:ext cx="296349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・逆回転ファン設定画面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・エラーコード説明画面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・車両過去エラーコード画面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・エンジン過去エラーコード画面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・キャリブレーション画面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668481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228601" y="295994"/>
            <a:ext cx="8010523" cy="397032"/>
          </a:xfrm>
        </p:spPr>
        <p:txBody>
          <a:bodyPr wrap="square">
            <a:spAutoFit/>
          </a:bodyPr>
          <a:lstStyle/>
          <a:p>
            <a:r>
              <a:rPr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言語切替（エラーコード説明画面）</a:t>
            </a: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896175" y="1891267"/>
            <a:ext cx="5715000" cy="342900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538385" y="4281443"/>
            <a:ext cx="2478280" cy="1606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196549" y="3862698"/>
            <a:ext cx="3513461" cy="224754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角丸四角形吹き出し 18"/>
          <p:cNvSpPr/>
          <p:nvPr/>
        </p:nvSpPr>
        <p:spPr>
          <a:xfrm>
            <a:off x="4623160" y="3948974"/>
            <a:ext cx="5321461" cy="1760214"/>
          </a:xfrm>
          <a:prstGeom prst="wedgeRoundRectCallout">
            <a:avLst>
              <a:gd name="adj1" fmla="val -28055"/>
              <a:gd name="adj2" fmla="val 48465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 dirty="0">
                <a:solidFill>
                  <a:schemeClr val="tx1"/>
                </a:solidFill>
              </a:rPr>
              <a:t>枠内に表示する説明文を、設定した言語で表示する。</a:t>
            </a:r>
            <a:endParaRPr lang="en-US" altLang="ja-JP" sz="1400" dirty="0">
              <a:solidFill>
                <a:schemeClr val="tx1"/>
              </a:solidFill>
            </a:endParaRPr>
          </a:p>
          <a:p>
            <a:endParaRPr lang="en-US" altLang="ja-JP" sz="1400" dirty="0">
              <a:solidFill>
                <a:schemeClr val="tx1"/>
              </a:solidFill>
            </a:endParaRPr>
          </a:p>
          <a:p>
            <a:r>
              <a:rPr lang="ja-JP" altLang="en-US" sz="1400" dirty="0">
                <a:solidFill>
                  <a:schemeClr val="tx1"/>
                </a:solidFill>
              </a:rPr>
              <a:t>以下の</a:t>
            </a:r>
            <a:r>
              <a:rPr lang="en-US" altLang="ja-JP" sz="1400" dirty="0">
                <a:solidFill>
                  <a:schemeClr val="tx1"/>
                </a:solidFill>
              </a:rPr>
              <a:t>4</a:t>
            </a:r>
            <a:r>
              <a:rPr lang="ja-JP" altLang="en-US" sz="1400" dirty="0">
                <a:solidFill>
                  <a:schemeClr val="tx1"/>
                </a:solidFill>
              </a:rPr>
              <a:t>画面内のエラーコード説明画面を対象とする。</a:t>
            </a:r>
            <a:endParaRPr lang="en-US" altLang="ja-JP" sz="1400" dirty="0">
              <a:solidFill>
                <a:schemeClr val="tx1"/>
              </a:solidFill>
            </a:endParaRPr>
          </a:p>
          <a:p>
            <a:r>
              <a:rPr lang="ja-JP" altLang="en-US" sz="1400" dirty="0">
                <a:solidFill>
                  <a:schemeClr val="tx1"/>
                </a:solidFill>
              </a:rPr>
              <a:t>・エラーコード表示画面</a:t>
            </a:r>
            <a:endParaRPr lang="en-US" altLang="ja-JP" sz="1400" dirty="0">
              <a:solidFill>
                <a:schemeClr val="tx1"/>
              </a:solidFill>
            </a:endParaRPr>
          </a:p>
          <a:p>
            <a:r>
              <a:rPr lang="ja-JP" altLang="en-US" sz="1400" dirty="0">
                <a:solidFill>
                  <a:schemeClr val="tx1"/>
                </a:solidFill>
              </a:rPr>
              <a:t>・エアコンエラーコード表示画面</a:t>
            </a:r>
            <a:endParaRPr lang="en-US" altLang="ja-JP" sz="1400" dirty="0">
              <a:solidFill>
                <a:schemeClr val="tx1"/>
              </a:solidFill>
            </a:endParaRPr>
          </a:p>
          <a:p>
            <a:r>
              <a:rPr lang="ja-JP" altLang="en-US" sz="1400" dirty="0">
                <a:solidFill>
                  <a:schemeClr val="tx1"/>
                </a:solidFill>
              </a:rPr>
              <a:t>・車両過去エラーコード画面</a:t>
            </a:r>
            <a:endParaRPr lang="en-US" altLang="ja-JP" sz="1400" dirty="0">
              <a:solidFill>
                <a:schemeClr val="tx1"/>
              </a:solidFill>
            </a:endParaRPr>
          </a:p>
          <a:p>
            <a:r>
              <a:rPr lang="ja-JP" altLang="en-US" sz="1400" dirty="0">
                <a:solidFill>
                  <a:schemeClr val="tx1"/>
                </a:solidFill>
              </a:rPr>
              <a:t>・エンジン過去エラーコード画面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826001" y="210438"/>
            <a:ext cx="54228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言語切替画面にて言語を変更したとき、下記画面は各言語の画面を表示する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対象画面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・エンジン情報画面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・エンジン情報画面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・車両情報画面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・その他情報画面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・入力画面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・出力画面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658465" y="53136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・車両設定画面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・オプション選択画面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・パスワード入力画面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・パスワード設定画面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・ラジオ地域設定画面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・オートグリス画面</a:t>
            </a:r>
            <a:endParaRPr lang="ja-JP" altLang="en-US" sz="1200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3DB120C-E610-5470-20B5-060A8F5631B2}"/>
              </a:ext>
            </a:extLst>
          </p:cNvPr>
          <p:cNvSpPr/>
          <p:nvPr/>
        </p:nvSpPr>
        <p:spPr>
          <a:xfrm>
            <a:off x="8514203" y="556290"/>
            <a:ext cx="296349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・逆回転ファン設定画面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・エラーコード説明画面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・車両過去エラーコード画面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・エンジン過去エラーコード画面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・キャリブレーション画面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250108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228601" y="295994"/>
            <a:ext cx="8010523" cy="397032"/>
          </a:xfrm>
        </p:spPr>
        <p:txBody>
          <a:bodyPr wrap="square">
            <a:spAutoFit/>
          </a:bodyPr>
          <a:lstStyle/>
          <a:p>
            <a:r>
              <a:rPr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言語切替（エンジン過去エラーコード画面）</a:t>
            </a: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982744" y="6342037"/>
            <a:ext cx="949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ドイツ語</a:t>
            </a: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665260" y="6303694"/>
            <a:ext cx="1054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フランス語</a:t>
            </a: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6510521" y="6341197"/>
            <a:ext cx="1021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イタリア語</a:t>
            </a: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9195650" y="6303692"/>
            <a:ext cx="1021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スペイン語</a:t>
            </a: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18" r="50000" b="39882"/>
          <a:stretch/>
        </p:blipFill>
        <p:spPr>
          <a:xfrm rot="16200000">
            <a:off x="-556162" y="3347358"/>
            <a:ext cx="3626922" cy="20574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" t="60257" r="49606" b="9743"/>
          <a:stretch/>
        </p:blipFill>
        <p:spPr>
          <a:xfrm rot="16200000">
            <a:off x="2263238" y="3347358"/>
            <a:ext cx="3626922" cy="20574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60" t="-298" r="-160" b="70298"/>
          <a:stretch/>
        </p:blipFill>
        <p:spPr>
          <a:xfrm rot="16200000">
            <a:off x="5082639" y="3347357"/>
            <a:ext cx="3626922" cy="20574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2" t="30340" r="108" b="39660"/>
          <a:stretch/>
        </p:blipFill>
        <p:spPr>
          <a:xfrm rot="16200000">
            <a:off x="7749639" y="3347356"/>
            <a:ext cx="3626922" cy="20574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03" t="-298" r="7320" b="70298"/>
          <a:stretch/>
        </p:blipFill>
        <p:spPr>
          <a:xfrm rot="16200000">
            <a:off x="8861427" y="2755903"/>
            <a:ext cx="1362075" cy="2079622"/>
          </a:xfrm>
          <a:prstGeom prst="rect">
            <a:avLst/>
          </a:prstGeom>
        </p:spPr>
      </p:pic>
      <p:sp>
        <p:nvSpPr>
          <p:cNvPr id="5" name="角丸四角形吹き出し 4"/>
          <p:cNvSpPr/>
          <p:nvPr/>
        </p:nvSpPr>
        <p:spPr>
          <a:xfrm>
            <a:off x="448727" y="1625396"/>
            <a:ext cx="5229225" cy="768146"/>
          </a:xfrm>
          <a:prstGeom prst="wedgeRoundRectCallout">
            <a:avLst>
              <a:gd name="adj1" fmla="val -28082"/>
              <a:gd name="adj2" fmla="val 82305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車両過去エラーも同様の配置と文字で表示する</a:t>
            </a:r>
          </a:p>
        </p:txBody>
      </p:sp>
      <p:sp>
        <p:nvSpPr>
          <p:cNvPr id="3" name="角丸四角形 2"/>
          <p:cNvSpPr/>
          <p:nvPr/>
        </p:nvSpPr>
        <p:spPr>
          <a:xfrm>
            <a:off x="777666" y="2632104"/>
            <a:ext cx="1350236" cy="37601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919867" y="646276"/>
            <a:ext cx="54228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言語切替画面にて言語を変更したとき、下記画面は各言語の画面を表示する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対象画面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・エンジン情報画面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・エンジン情報画面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・車両情報画面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・その他情報画面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・入力画面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・出力画面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7752331" y="96720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・車両設定画面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・オプション選択画面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・パスワード入力画面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・パスワード設定画面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・ラジオ地域設定画面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・オートグリス画面</a:t>
            </a:r>
            <a:endParaRPr lang="ja-JP" altLang="en-US" sz="1200" dirty="0"/>
          </a:p>
        </p:txBody>
      </p:sp>
      <p:sp>
        <p:nvSpPr>
          <p:cNvPr id="18" name="正方形/長方形 17"/>
          <p:cNvSpPr/>
          <p:nvPr/>
        </p:nvSpPr>
        <p:spPr>
          <a:xfrm>
            <a:off x="9554621" y="963856"/>
            <a:ext cx="263737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・逆回転ファン設定画面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・エラーコード説明画面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・車両過去エラーコード画面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・エンジン過去エラーコード画面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・キャリブレーション画面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356365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228601" y="291762"/>
            <a:ext cx="8010523" cy="405496"/>
          </a:xfrm>
        </p:spPr>
        <p:txBody>
          <a:bodyPr wrap="square">
            <a:spAutoFit/>
          </a:bodyPr>
          <a:lstStyle/>
          <a:p>
            <a:r>
              <a:rPr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言語切替（キャリブレーション画面）</a:t>
            </a: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982744" y="6342037"/>
            <a:ext cx="949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ドイツ語</a:t>
            </a: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665260" y="6303694"/>
            <a:ext cx="1054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フランス語</a:t>
            </a: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6510521" y="6341197"/>
            <a:ext cx="1021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イタリア語</a:t>
            </a: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9195650" y="6303692"/>
            <a:ext cx="1021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スペイン語</a:t>
            </a: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919867" y="646276"/>
            <a:ext cx="54228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言語切替画面にて言語を変更したとき、下記画面は各言語の画面を表示する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対象画面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・エンジン情報画面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・エンジン情報画面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・車両情報画面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・その他情報画面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・入力画面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・出力画面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7752331" y="96720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・車両設定画面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・オプション選択画面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・パスワード入力画面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・パスワード設定画面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・ラジオ地域設定画面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・オートグリス画面</a:t>
            </a:r>
            <a:endParaRPr lang="ja-JP" altLang="en-US" sz="1200" dirty="0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66C6B028-ABB6-45D2-AE81-19C6F4C864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0">
            <a:off x="-462382" y="3217966"/>
            <a:ext cx="3840002" cy="2160000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6301DE17-C221-4E8E-8F5C-B3DA3E6E31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0">
            <a:off x="2272374" y="3217966"/>
            <a:ext cx="3840002" cy="2160000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55DB6BC2-FA3A-45B1-BA39-AB0829F636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0">
            <a:off x="5007130" y="3217966"/>
            <a:ext cx="3840002" cy="2160000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F666CEA1-DDF0-46D7-BD26-CA439E2AA36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0">
            <a:off x="7741887" y="3217966"/>
            <a:ext cx="3840002" cy="2160000"/>
          </a:xfrm>
          <a:prstGeom prst="rect">
            <a:avLst/>
          </a:prstGeom>
        </p:spPr>
      </p:pic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79B61994-A801-8B6C-0DE6-EBD1D16A9159}"/>
              </a:ext>
            </a:extLst>
          </p:cNvPr>
          <p:cNvSpPr/>
          <p:nvPr/>
        </p:nvSpPr>
        <p:spPr>
          <a:xfrm>
            <a:off x="9554621" y="963856"/>
            <a:ext cx="263737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・逆回転ファン設定画面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・エラーコード説明画面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・車両過去エラーコード画面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・エンジン過去エラーコード画面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・キャリブレーション画面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123767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96776" y="1890665"/>
            <a:ext cx="5718000" cy="3430800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228602" y="295928"/>
            <a:ext cx="10515600" cy="397160"/>
          </a:xfrm>
        </p:spPr>
        <p:txBody>
          <a:bodyPr>
            <a:spAutoFit/>
          </a:bodyPr>
          <a:lstStyle/>
          <a:p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モード選択画面</a:t>
            </a:r>
          </a:p>
        </p:txBody>
      </p:sp>
      <p:sp>
        <p:nvSpPr>
          <p:cNvPr id="104" name="テキスト ボックス 103"/>
          <p:cNvSpPr txBox="1"/>
          <p:nvPr/>
        </p:nvSpPr>
        <p:spPr>
          <a:xfrm>
            <a:off x="4216401" y="210439"/>
            <a:ext cx="79756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43043" algn="l"/>
              </a:tabLst>
            </a:pP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IMM_A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0Byte 1-2bit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[01]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and IMM_A 1Byte 0bit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[0] and IMM_A 1Byte 1bit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[0]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を１秒間受信したら、この画面を表示する。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tabLst>
                <a:tab pos="1343043" algn="l"/>
              </a:tabLst>
            </a:pP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tabLst>
                <a:tab pos="1343043" algn="l"/>
              </a:tabLst>
            </a:pP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電源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OFF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になるまでイモビライザー用画面のみ表示可能とする。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tabLst>
                <a:tab pos="1343043" algn="l"/>
              </a:tabLst>
            </a:pP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tabLst>
                <a:tab pos="1343043" algn="l"/>
              </a:tabLst>
            </a:pP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メイン画面やメニュー画面等の通常表示可能な画面は表示しない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tabLst>
                <a:tab pos="1343043" algn="l"/>
              </a:tabLst>
            </a:pP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tabLst>
                <a:tab pos="1343043" algn="l"/>
              </a:tabLst>
            </a:pP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電源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OFF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になるまでの画面遷移はボタン操作、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IMM_R 4Byte 0-3bit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の値によって行う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tabLst>
                <a:tab pos="1343043" algn="l"/>
              </a:tabLst>
            </a:pP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tabLst>
                <a:tab pos="1343043" algn="l"/>
              </a:tabLst>
            </a:pP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画面表示条件をどれも満足しない場合はこの画面を表示する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tabLst>
                <a:tab pos="1343043" algn="l"/>
              </a:tabLst>
            </a:pP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tabLst>
                <a:tab pos="1343043" algn="l"/>
              </a:tabLst>
            </a:pP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指定がない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IMM_I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の各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Byte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0xFF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を送信する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tabLst>
                <a:tab pos="1343043" algn="l"/>
              </a:tabLst>
            </a:pP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tabLst>
                <a:tab pos="1343043" algn="l"/>
              </a:tabLst>
            </a:pPr>
            <a:r>
              <a:rPr lang="en-US" altLang="ja-JP" sz="12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2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タッチパネル操作</a:t>
            </a:r>
            <a:endParaRPr lang="en-US" altLang="ja-JP" sz="12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S3-1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押しで登録アイコンを拡大し、登録画面７に遷移する 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S3-1</a:t>
            </a:r>
            <a:r>
              <a:rPr lang="ja-JP" altLang="en-US" sz="12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が拡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大表示中に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D7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押しで、登録画面７に遷移する 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tabLst>
                <a:tab pos="1343043" algn="l"/>
              </a:tabLst>
            </a:pP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tabLst>
                <a:tab pos="1343043" algn="l"/>
              </a:tabLst>
            </a:pP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S3-2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押しで削除アイコンを拡大し、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IMM_I 3Byte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[04]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回送信し、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100ms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後に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[00]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回送信する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tabLst>
                <a:tab pos="1343043" algn="l"/>
              </a:tabLst>
            </a:pP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tabLst>
                <a:tab pos="1343043" algn="l"/>
              </a:tabLst>
            </a:pP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S3-2</a:t>
            </a:r>
            <a:r>
              <a:rPr lang="ja-JP" altLang="en-US" sz="12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が拡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大表示中に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D7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押しで、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IMM_I 3Byte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[04]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回送信し、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100ms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後に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[00]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回送信する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tabLst>
                <a:tab pos="1343043" algn="l"/>
              </a:tabLst>
            </a:pP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tabLst>
                <a:tab pos="1343043" algn="l"/>
              </a:tabLst>
            </a:pP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※CAN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信号による操作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CAN_[CO] 3Byte 3bit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→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に変化した時、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S3-1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から矢印方向の順番で拡大表示する</a:t>
            </a: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CAN_[CO] 3Byte 2bit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→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に変化した時、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S3-1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から矢印方向と逆順で拡大表示する</a:t>
            </a:r>
          </a:p>
          <a:p>
            <a:pPr>
              <a:tabLst>
                <a:tab pos="1343043" algn="l"/>
              </a:tabLst>
            </a:pP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CAN_[CO] 1Byte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増加した時、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S3-1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から矢印方向の順番で拡大表示する</a:t>
            </a: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CAN_[CO] 1Byte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減少した時、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S3-1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から矢印方向と逆順で拡大表示する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tabLst>
                <a:tab pos="1343043" algn="l"/>
              </a:tabLst>
            </a:pP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S3-1</a:t>
            </a:r>
            <a:r>
              <a:rPr lang="ja-JP" altLang="en-US" sz="12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が拡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大表示かつ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CAN_[CO] 2Byte 6bit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→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に変化した時、登録画面７に遷移する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S3-2</a:t>
            </a:r>
            <a:r>
              <a:rPr lang="ja-JP" altLang="en-US" sz="12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が拡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大表示かつ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CAN_[CO] 2Byte 6bit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→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に変化した時、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IMM_I 3Byte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[04]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回送信し、</a:t>
            </a:r>
            <a:b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100ms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後に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[00]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回送信する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65" name="Picture 3" descr="竹内ロゴ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Line 124"/>
          <p:cNvSpPr>
            <a:spLocks noChangeShapeType="1"/>
          </p:cNvSpPr>
          <p:nvPr/>
        </p:nvSpPr>
        <p:spPr bwMode="auto">
          <a:xfrm>
            <a:off x="175740" y="1875684"/>
            <a:ext cx="228601" cy="0"/>
          </a:xfrm>
          <a:prstGeom prst="line">
            <a:avLst/>
          </a:prstGeom>
          <a:noFill/>
          <a:ln w="25400">
            <a:solidFill>
              <a:srgbClr xmlns:mc="http://schemas.openxmlformats.org/markup-compatibility/2006" xmlns:a14="http://schemas.microsoft.com/office/drawing/2010/main" val="FF0000" mc:Ignorable="a14" a14:legacySpreadsheetColorIndex="1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sz="1801"/>
          </a:p>
        </p:txBody>
      </p:sp>
      <p:sp>
        <p:nvSpPr>
          <p:cNvPr id="28" name="Line 123"/>
          <p:cNvSpPr>
            <a:spLocks noChangeShapeType="1"/>
          </p:cNvSpPr>
          <p:nvPr/>
        </p:nvSpPr>
        <p:spPr bwMode="auto">
          <a:xfrm flipV="1">
            <a:off x="175740" y="1875684"/>
            <a:ext cx="0" cy="961854"/>
          </a:xfrm>
          <a:prstGeom prst="line">
            <a:avLst/>
          </a:prstGeom>
          <a:noFill/>
          <a:ln w="25400">
            <a:solidFill>
              <a:srgbClr xmlns:mc="http://schemas.openxmlformats.org/markup-compatibility/2006" xmlns:a14="http://schemas.microsoft.com/office/drawing/2010/main" val="FF0000" mc:Ignorable="a14" a14:legacySpreadsheetColorIndex="1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sz="1801"/>
          </a:p>
        </p:txBody>
      </p:sp>
      <p:sp>
        <p:nvSpPr>
          <p:cNvPr id="29" name="Line 123"/>
          <p:cNvSpPr>
            <a:spLocks noChangeShapeType="1"/>
          </p:cNvSpPr>
          <p:nvPr/>
        </p:nvSpPr>
        <p:spPr bwMode="auto">
          <a:xfrm flipH="1">
            <a:off x="177589" y="2837537"/>
            <a:ext cx="226752" cy="2802"/>
          </a:xfrm>
          <a:prstGeom prst="line">
            <a:avLst/>
          </a:prstGeom>
          <a:noFill/>
          <a:ln w="25400">
            <a:solidFill>
              <a:srgbClr xmlns:mc="http://schemas.openxmlformats.org/markup-compatibility/2006" xmlns:a14="http://schemas.microsoft.com/office/drawing/2010/main" val="FF0000" mc:Ignorable="a14" a14:legacySpreadsheetColorIndex="1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sz="1801"/>
          </a:p>
        </p:txBody>
      </p:sp>
      <p:sp>
        <p:nvSpPr>
          <p:cNvPr id="30" name="Line 532"/>
          <p:cNvSpPr>
            <a:spLocks noChangeShapeType="1"/>
          </p:cNvSpPr>
          <p:nvPr/>
        </p:nvSpPr>
        <p:spPr bwMode="auto">
          <a:xfrm>
            <a:off x="374684" y="1946716"/>
            <a:ext cx="0" cy="871707"/>
          </a:xfrm>
          <a:prstGeom prst="line">
            <a:avLst/>
          </a:prstGeom>
          <a:noFill/>
          <a:ln w="25400">
            <a:solidFill>
              <a:srgbClr xmlns:mc="http://schemas.openxmlformats.org/markup-compatibility/2006" xmlns:a14="http://schemas.microsoft.com/office/drawing/2010/main" val="FF0000" mc:Ignorable="a14" a14:legacySpreadsheetColorIndex="1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sz="1801"/>
          </a:p>
        </p:txBody>
      </p:sp>
      <p:sp>
        <p:nvSpPr>
          <p:cNvPr id="17" name="角丸四角形 16"/>
          <p:cNvSpPr/>
          <p:nvPr/>
        </p:nvSpPr>
        <p:spPr>
          <a:xfrm>
            <a:off x="273050" y="6115050"/>
            <a:ext cx="1098000" cy="30861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D5</a:t>
            </a:r>
          </a:p>
        </p:txBody>
      </p:sp>
      <p:sp>
        <p:nvSpPr>
          <p:cNvPr id="18" name="角丸四角形 17"/>
          <p:cNvSpPr/>
          <p:nvPr/>
        </p:nvSpPr>
        <p:spPr>
          <a:xfrm>
            <a:off x="1411366" y="6115050"/>
            <a:ext cx="1098000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D6</a:t>
            </a:r>
          </a:p>
        </p:txBody>
      </p:sp>
      <p:sp>
        <p:nvSpPr>
          <p:cNvPr id="19" name="角丸四角形 18"/>
          <p:cNvSpPr/>
          <p:nvPr/>
        </p:nvSpPr>
        <p:spPr>
          <a:xfrm>
            <a:off x="2549684" y="6115050"/>
            <a:ext cx="1098000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D7</a:t>
            </a:r>
          </a:p>
        </p:txBody>
      </p:sp>
      <p:sp>
        <p:nvSpPr>
          <p:cNvPr id="20" name="角丸四角形 19"/>
          <p:cNvSpPr/>
          <p:nvPr/>
        </p:nvSpPr>
        <p:spPr>
          <a:xfrm>
            <a:off x="373509" y="1655758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S3-1</a:t>
            </a:r>
          </a:p>
        </p:txBody>
      </p:sp>
      <p:sp>
        <p:nvSpPr>
          <p:cNvPr id="21" name="角丸四角形 20"/>
          <p:cNvSpPr/>
          <p:nvPr/>
        </p:nvSpPr>
        <p:spPr>
          <a:xfrm>
            <a:off x="373509" y="2573262"/>
            <a:ext cx="1541401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S3-2</a:t>
            </a:r>
          </a:p>
        </p:txBody>
      </p:sp>
    </p:spTree>
    <p:extLst>
      <p:ext uri="{BB962C8B-B14F-4D97-AF65-F5344CB8AC3E}">
        <p14:creationId xmlns:p14="http://schemas.microsoft.com/office/powerpoint/2010/main" val="22585609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228602" y="295928"/>
            <a:ext cx="10515600" cy="397160"/>
          </a:xfrm>
        </p:spPr>
        <p:txBody>
          <a:bodyPr>
            <a:spAutoFit/>
          </a:bodyPr>
          <a:lstStyle/>
          <a:p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登録画面１</a:t>
            </a:r>
          </a:p>
        </p:txBody>
      </p:sp>
      <p:sp>
        <p:nvSpPr>
          <p:cNvPr id="104" name="テキスト ボックス 103"/>
          <p:cNvSpPr txBox="1"/>
          <p:nvPr/>
        </p:nvSpPr>
        <p:spPr>
          <a:xfrm>
            <a:off x="7315200" y="210441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43043" algn="l"/>
              </a:tabLst>
            </a:pP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IMM_R 4Byte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[2]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を受信したら、表示する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tabLst>
                <a:tab pos="1343043" algn="l"/>
              </a:tabLst>
            </a:pP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表示したら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IMM_I 4Byte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[2]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回送信する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65" name="Picture 3" descr="竹内ロゴ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96776" y="1890666"/>
            <a:ext cx="5718000" cy="34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148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228602" y="295928"/>
            <a:ext cx="10515600" cy="397160"/>
          </a:xfrm>
        </p:spPr>
        <p:txBody>
          <a:bodyPr>
            <a:spAutoFit/>
          </a:bodyPr>
          <a:lstStyle/>
          <a:p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登録画面２</a:t>
            </a:r>
          </a:p>
        </p:txBody>
      </p:sp>
      <p:sp>
        <p:nvSpPr>
          <p:cNvPr id="104" name="テキスト ボックス 103"/>
          <p:cNvSpPr txBox="1"/>
          <p:nvPr/>
        </p:nvSpPr>
        <p:spPr>
          <a:xfrm>
            <a:off x="7315200" y="210441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43043" algn="l"/>
              </a:tabLst>
            </a:pP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IMM_R 4Byte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[3]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を受信したら、表示する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tabLst>
                <a:tab pos="1343043" algn="l"/>
              </a:tabLst>
            </a:pP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表示したら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IMM_I 4Byte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[3]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回送信する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65" name="Picture 3" descr="竹内ロゴ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96776" y="1890666"/>
            <a:ext cx="5718000" cy="34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797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96776" y="1890666"/>
            <a:ext cx="5718000" cy="3430800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228599" y="295928"/>
            <a:ext cx="6869785" cy="397160"/>
          </a:xfrm>
        </p:spPr>
        <p:txBody>
          <a:bodyPr wrap="square">
            <a:spAutoFit/>
          </a:bodyPr>
          <a:lstStyle/>
          <a:p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登録画面３</a:t>
            </a:r>
          </a:p>
        </p:txBody>
      </p:sp>
      <p:sp>
        <p:nvSpPr>
          <p:cNvPr id="104" name="テキスト ボックス 103"/>
          <p:cNvSpPr txBox="1"/>
          <p:nvPr/>
        </p:nvSpPr>
        <p:spPr>
          <a:xfrm>
            <a:off x="7315200" y="210441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43043" algn="l"/>
              </a:tabLst>
            </a:pP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IMM_R 4Byte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[4]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を受信したら、表示する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tabLst>
                <a:tab pos="1343043" algn="l"/>
              </a:tabLst>
            </a:pP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表示したら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IMM_I 4Byte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[4]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回送信する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65" name="Picture 3" descr="竹内ロゴ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43349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96776" y="1890666"/>
            <a:ext cx="5718000" cy="3430800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228599" y="295928"/>
            <a:ext cx="6869785" cy="397160"/>
          </a:xfrm>
        </p:spPr>
        <p:txBody>
          <a:bodyPr wrap="square">
            <a:spAutoFit/>
          </a:bodyPr>
          <a:lstStyle/>
          <a:p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登録画面４</a:t>
            </a:r>
          </a:p>
        </p:txBody>
      </p:sp>
      <p:sp>
        <p:nvSpPr>
          <p:cNvPr id="104" name="テキスト ボックス 103"/>
          <p:cNvSpPr txBox="1"/>
          <p:nvPr/>
        </p:nvSpPr>
        <p:spPr>
          <a:xfrm>
            <a:off x="7315200" y="210441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43043" algn="l"/>
              </a:tabLst>
            </a:pP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IMM_R 4Byte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[5]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を受信したら、表示する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tabLst>
                <a:tab pos="1343043" algn="l"/>
              </a:tabLst>
            </a:pP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表示したら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IMM_I 4Byte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[5]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回送信する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65" name="Picture 3" descr="竹内ロゴ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4899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図 31"/>
          <p:cNvPicPr>
            <a:picLocks noChangeAspect="1"/>
          </p:cNvPicPr>
          <p:nvPr/>
        </p:nvPicPr>
        <p:blipFill rotWithShape="1">
          <a:blip r:embed="rId3"/>
          <a:srcRect l="9697"/>
          <a:stretch/>
        </p:blipFill>
        <p:spPr>
          <a:xfrm rot="16200000">
            <a:off x="5422832" y="1070104"/>
            <a:ext cx="554592" cy="1541042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10011594" y="306738"/>
            <a:ext cx="2102193" cy="375542"/>
            <a:chOff x="10011594" y="66356"/>
            <a:chExt cx="2102193" cy="375542"/>
          </a:xfrm>
        </p:grpSpPr>
        <p:cxnSp>
          <p:nvCxnSpPr>
            <p:cNvPr id="75" name="直線矢印コネクタ 74"/>
            <p:cNvCxnSpPr/>
            <p:nvPr/>
          </p:nvCxnSpPr>
          <p:spPr>
            <a:xfrm>
              <a:off x="11774382" y="179959"/>
              <a:ext cx="339405" cy="0"/>
            </a:xfrm>
            <a:prstGeom prst="straightConnector1">
              <a:avLst/>
            </a:prstGeom>
            <a:ln w="28575">
              <a:solidFill>
                <a:srgbClr val="FF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矢印コネクタ 76"/>
            <p:cNvCxnSpPr/>
            <p:nvPr/>
          </p:nvCxnSpPr>
          <p:spPr>
            <a:xfrm>
              <a:off x="11774382" y="332628"/>
              <a:ext cx="339405" cy="0"/>
            </a:xfrm>
            <a:prstGeom prst="straightConnector1">
              <a:avLst/>
            </a:prstGeom>
            <a:ln w="28575">
              <a:solidFill>
                <a:srgbClr val="66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 Box 106"/>
            <p:cNvSpPr txBox="1">
              <a:spLocks noChangeArrowheads="1"/>
            </p:cNvSpPr>
            <p:nvPr/>
          </p:nvSpPr>
          <p:spPr bwMode="auto">
            <a:xfrm>
              <a:off x="10011594" y="66356"/>
              <a:ext cx="1800115" cy="375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27433" tIns="18288" rIns="0" bIns="18288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000"/>
              </a:pP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CAN_[CO] 1Byte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 が 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1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増加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:</a:t>
              </a:r>
            </a:p>
            <a:p>
              <a:pPr>
                <a:defRPr sz="1000"/>
              </a:pP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CAN_[CO] 1Byte 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が 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1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減少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:</a:t>
              </a:r>
            </a:p>
          </p:txBody>
        </p:sp>
      </p:grpSp>
      <p:pic>
        <p:nvPicPr>
          <p:cNvPr id="57" name="図 5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 t="11128" r="42937" b="71094"/>
          <a:stretch/>
        </p:blipFill>
        <p:spPr>
          <a:xfrm rot="16200000">
            <a:off x="5509207" y="3599286"/>
            <a:ext cx="514350" cy="609602"/>
          </a:xfrm>
          <a:prstGeom prst="rect">
            <a:avLst/>
          </a:prstGeom>
        </p:spPr>
      </p:pic>
      <p:pic>
        <p:nvPicPr>
          <p:cNvPr id="58" name="図 5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63" t="13073" r="29437" b="69149"/>
          <a:stretch/>
        </p:blipFill>
        <p:spPr>
          <a:xfrm rot="16200000">
            <a:off x="5509666" y="2582791"/>
            <a:ext cx="514350" cy="609602"/>
          </a:xfrm>
          <a:prstGeom prst="rect">
            <a:avLst/>
          </a:prstGeom>
        </p:spPr>
      </p:pic>
      <p:pic>
        <p:nvPicPr>
          <p:cNvPr id="28" name="Picture 3" descr="竹内ロゴ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タイトル 1"/>
          <p:cNvSpPr>
            <a:spLocks noGrp="1"/>
          </p:cNvSpPr>
          <p:nvPr>
            <p:ph type="title"/>
          </p:nvPr>
        </p:nvSpPr>
        <p:spPr>
          <a:xfrm>
            <a:off x="228600" y="139284"/>
            <a:ext cx="5574324" cy="710451"/>
          </a:xfrm>
        </p:spPr>
        <p:txBody>
          <a:bodyPr wrap="square">
            <a:spAutoFit/>
          </a:bodyPr>
          <a:lstStyle/>
          <a:p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裏メニュー画面（縦</a:t>
            </a:r>
            <a:r>
              <a:rPr lang="en-US" altLang="ja-JP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</a:t>
            </a:r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ダイアル回転）</a:t>
            </a:r>
            <a:br>
              <a:rPr lang="en-US" altLang="ja-JP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カーソル遷移図</a:t>
            </a:r>
          </a:p>
        </p:txBody>
      </p:sp>
      <p:cxnSp>
        <p:nvCxnSpPr>
          <p:cNvPr id="123" name="直線矢印コネクタ 122"/>
          <p:cNvCxnSpPr/>
          <p:nvPr/>
        </p:nvCxnSpPr>
        <p:spPr>
          <a:xfrm flipV="1">
            <a:off x="5678388" y="2136026"/>
            <a:ext cx="0" cy="468000"/>
          </a:xfrm>
          <a:prstGeom prst="straightConnector1">
            <a:avLst/>
          </a:prstGeom>
          <a:ln w="381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矢印コネクタ 123"/>
          <p:cNvCxnSpPr/>
          <p:nvPr/>
        </p:nvCxnSpPr>
        <p:spPr>
          <a:xfrm>
            <a:off x="5839106" y="2136026"/>
            <a:ext cx="0" cy="468000"/>
          </a:xfrm>
          <a:prstGeom prst="straightConnector1">
            <a:avLst/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/>
          <p:cNvCxnSpPr/>
          <p:nvPr/>
        </p:nvCxnSpPr>
        <p:spPr>
          <a:xfrm flipV="1">
            <a:off x="5678388" y="3167627"/>
            <a:ext cx="0" cy="468000"/>
          </a:xfrm>
          <a:prstGeom prst="straightConnector1">
            <a:avLst/>
          </a:prstGeom>
          <a:ln w="381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/>
          <p:cNvCxnSpPr/>
          <p:nvPr/>
        </p:nvCxnSpPr>
        <p:spPr>
          <a:xfrm>
            <a:off x="5839106" y="3167627"/>
            <a:ext cx="0" cy="468000"/>
          </a:xfrm>
          <a:prstGeom prst="straightConnector1">
            <a:avLst/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/>
          <p:cNvCxnSpPr/>
          <p:nvPr/>
        </p:nvCxnSpPr>
        <p:spPr>
          <a:xfrm flipV="1">
            <a:off x="5678388" y="1067295"/>
            <a:ext cx="0" cy="468000"/>
          </a:xfrm>
          <a:prstGeom prst="straightConnector1">
            <a:avLst/>
          </a:prstGeom>
          <a:ln w="381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/>
          <p:cNvCxnSpPr/>
          <p:nvPr/>
        </p:nvCxnSpPr>
        <p:spPr>
          <a:xfrm>
            <a:off x="5839106" y="5257187"/>
            <a:ext cx="0" cy="468000"/>
          </a:xfrm>
          <a:prstGeom prst="straightConnector1">
            <a:avLst/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角丸四角形 44"/>
          <p:cNvSpPr/>
          <p:nvPr/>
        </p:nvSpPr>
        <p:spPr>
          <a:xfrm>
            <a:off x="4927927" y="1588625"/>
            <a:ext cx="1542722" cy="5040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S1-1</a:t>
            </a:r>
          </a:p>
        </p:txBody>
      </p:sp>
      <p:sp>
        <p:nvSpPr>
          <p:cNvPr id="51" name="角丸四角形 50"/>
          <p:cNvSpPr/>
          <p:nvPr/>
        </p:nvSpPr>
        <p:spPr>
          <a:xfrm>
            <a:off x="5487382" y="2641481"/>
            <a:ext cx="558000" cy="5040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S1-2</a:t>
            </a:r>
          </a:p>
        </p:txBody>
      </p:sp>
      <p:sp>
        <p:nvSpPr>
          <p:cNvPr id="56" name="角丸四角形 55"/>
          <p:cNvSpPr/>
          <p:nvPr/>
        </p:nvSpPr>
        <p:spPr>
          <a:xfrm>
            <a:off x="5487382" y="3657262"/>
            <a:ext cx="558000" cy="5040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S1-3</a:t>
            </a:r>
          </a:p>
        </p:txBody>
      </p:sp>
      <p:sp>
        <p:nvSpPr>
          <p:cNvPr id="61" name="角丸四角形 60"/>
          <p:cNvSpPr/>
          <p:nvPr/>
        </p:nvSpPr>
        <p:spPr>
          <a:xfrm>
            <a:off x="5464191" y="5748637"/>
            <a:ext cx="558000" cy="5040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S1-1</a:t>
            </a:r>
          </a:p>
        </p:txBody>
      </p:sp>
      <p:sp>
        <p:nvSpPr>
          <p:cNvPr id="62" name="角丸四角形 61"/>
          <p:cNvSpPr/>
          <p:nvPr/>
        </p:nvSpPr>
        <p:spPr>
          <a:xfrm>
            <a:off x="5464191" y="546172"/>
            <a:ext cx="558000" cy="5040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S1-4</a:t>
            </a: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1074CEDF-B082-3B87-1430-B7F534281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1581" y="4679144"/>
            <a:ext cx="594927" cy="554593"/>
          </a:xfrm>
          <a:prstGeom prst="rect">
            <a:avLst/>
          </a:prstGeom>
        </p:spPr>
      </p:pic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6E3CB314-DD4D-AFA1-EE75-0FA3E1608869}"/>
              </a:ext>
            </a:extLst>
          </p:cNvPr>
          <p:cNvCxnSpPr/>
          <p:nvPr/>
        </p:nvCxnSpPr>
        <p:spPr>
          <a:xfrm flipV="1">
            <a:off x="5678388" y="4184122"/>
            <a:ext cx="0" cy="468000"/>
          </a:xfrm>
          <a:prstGeom prst="straightConnector1">
            <a:avLst/>
          </a:prstGeom>
          <a:ln w="381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572854AE-B0DA-E242-B299-82159205C176}"/>
              </a:ext>
            </a:extLst>
          </p:cNvPr>
          <p:cNvCxnSpPr/>
          <p:nvPr/>
        </p:nvCxnSpPr>
        <p:spPr>
          <a:xfrm>
            <a:off x="5839106" y="4184122"/>
            <a:ext cx="0" cy="468000"/>
          </a:xfrm>
          <a:prstGeom prst="straightConnector1">
            <a:avLst/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角丸四角形 55">
            <a:extLst>
              <a:ext uri="{FF2B5EF4-FFF2-40B4-BE49-F238E27FC236}">
                <a16:creationId xmlns:a16="http://schemas.microsoft.com/office/drawing/2014/main" id="{B66D261E-D9D4-166E-0FF2-B3B3BBCFC967}"/>
              </a:ext>
            </a:extLst>
          </p:cNvPr>
          <p:cNvSpPr/>
          <p:nvPr/>
        </p:nvSpPr>
        <p:spPr>
          <a:xfrm>
            <a:off x="5487382" y="4704440"/>
            <a:ext cx="558000" cy="5040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S1-4</a:t>
            </a:r>
          </a:p>
        </p:txBody>
      </p:sp>
    </p:spTree>
    <p:extLst>
      <p:ext uri="{BB962C8B-B14F-4D97-AF65-F5344CB8AC3E}">
        <p14:creationId xmlns:p14="http://schemas.microsoft.com/office/powerpoint/2010/main" val="28006261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96776" y="1890666"/>
            <a:ext cx="5718000" cy="3430800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228599" y="295928"/>
            <a:ext cx="6869785" cy="397160"/>
          </a:xfrm>
        </p:spPr>
        <p:txBody>
          <a:bodyPr wrap="square">
            <a:spAutoFit/>
          </a:bodyPr>
          <a:lstStyle/>
          <a:p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登録画面５</a:t>
            </a:r>
          </a:p>
        </p:txBody>
      </p:sp>
      <p:sp>
        <p:nvSpPr>
          <p:cNvPr id="104" name="テキスト ボックス 103"/>
          <p:cNvSpPr txBox="1"/>
          <p:nvPr/>
        </p:nvSpPr>
        <p:spPr>
          <a:xfrm>
            <a:off x="7315200" y="210441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43043" algn="l"/>
              </a:tabLst>
            </a:pP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IMM_R 4Byte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[6]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を受信したら、表示する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tabLst>
                <a:tab pos="1343043" algn="l"/>
              </a:tabLst>
            </a:pP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表示したら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IMM_I 4Byte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[6]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回送信する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65" name="Picture 3" descr="竹内ロゴ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96976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96776" y="1890666"/>
            <a:ext cx="5718000" cy="3430800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228599" y="295928"/>
            <a:ext cx="6869785" cy="397160"/>
          </a:xfrm>
        </p:spPr>
        <p:txBody>
          <a:bodyPr wrap="square">
            <a:spAutoFit/>
          </a:bodyPr>
          <a:lstStyle/>
          <a:p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登録画面６</a:t>
            </a:r>
          </a:p>
        </p:txBody>
      </p:sp>
      <p:sp>
        <p:nvSpPr>
          <p:cNvPr id="104" name="テキスト ボックス 103"/>
          <p:cNvSpPr txBox="1"/>
          <p:nvPr/>
        </p:nvSpPr>
        <p:spPr>
          <a:xfrm>
            <a:off x="7315200" y="210441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43043" algn="l"/>
              </a:tabLst>
            </a:pP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IMM_R 4Byte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[7]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を受信したら、表示する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tabLst>
                <a:tab pos="1343043" algn="l"/>
              </a:tabLst>
            </a:pP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表示したら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IMM_I 4Byte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[7]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回送信する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65" name="Picture 3" descr="竹内ロゴ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90475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96776" y="1890666"/>
            <a:ext cx="5718000" cy="3430800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228599" y="295928"/>
            <a:ext cx="6869785" cy="397160"/>
          </a:xfrm>
        </p:spPr>
        <p:txBody>
          <a:bodyPr wrap="square">
            <a:spAutoFit/>
          </a:bodyPr>
          <a:lstStyle/>
          <a:p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登録画面７</a:t>
            </a:r>
          </a:p>
        </p:txBody>
      </p:sp>
      <p:sp>
        <p:nvSpPr>
          <p:cNvPr id="104" name="テキスト ボックス 103"/>
          <p:cNvSpPr txBox="1"/>
          <p:nvPr/>
        </p:nvSpPr>
        <p:spPr>
          <a:xfrm>
            <a:off x="4201298" y="210440"/>
            <a:ext cx="79907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43043" algn="l"/>
              </a:tabLst>
            </a:pP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モード選択画面で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[Register]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を選択、または登録画面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8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[No]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を選択したら表示する。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tabLst>
                <a:tab pos="1343043" algn="l"/>
              </a:tabLst>
            </a:pP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tabLst>
                <a:tab pos="1343043" algn="l"/>
              </a:tabLst>
            </a:pPr>
            <a:r>
              <a:rPr lang="en-US" altLang="ja-JP" sz="12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2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タッチパネル操作</a:t>
            </a:r>
            <a:endParaRPr lang="en-US" altLang="ja-JP" sz="12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S4-1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押しで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YES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アイコンを拡大し、登録画面８に遷移する 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tabLst>
                <a:tab pos="1343043" algn="l"/>
              </a:tabLst>
            </a:pP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tabLst>
                <a:tab pos="1343043" algn="l"/>
              </a:tabLst>
            </a:pP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S4-1</a:t>
            </a:r>
            <a:r>
              <a:rPr lang="ja-JP" altLang="en-US" sz="12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が拡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大表示中に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D7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押しで、登録画面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8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に遷移する 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tabLst>
                <a:tab pos="1343043" algn="l"/>
              </a:tabLst>
            </a:pP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tabLst>
                <a:tab pos="1343043" algn="l"/>
              </a:tabLst>
            </a:pP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S4-2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押しで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NO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アイコンを拡大し、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IMM_I 3Byte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[03]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回送信し、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100ms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後に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[00]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回送信する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tabLst>
                <a:tab pos="1343043" algn="l"/>
              </a:tabLst>
            </a:pP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tabLst>
                <a:tab pos="1343043" algn="l"/>
              </a:tabLst>
            </a:pP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S4-2</a:t>
            </a:r>
            <a:r>
              <a:rPr lang="ja-JP" altLang="en-US" sz="12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が拡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大表示中に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D7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押しで、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IMM_I 3Byte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[03]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回送信し、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100ms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後に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[00]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回送信する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tabLst>
                <a:tab pos="1343043" algn="l"/>
              </a:tabLst>
            </a:pP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tabLst>
                <a:tab pos="1343043" algn="l"/>
              </a:tabLst>
            </a:pPr>
            <a:r>
              <a:rPr lang="en-US" altLang="ja-JP" sz="12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※CAN</a:t>
            </a:r>
            <a:r>
              <a:rPr lang="ja-JP" altLang="en-US" sz="12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信号による操作</a:t>
            </a:r>
            <a:endParaRPr lang="en-US" altLang="ja-JP" sz="12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CAN_[CO] 3Byte 3bit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→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に変化した時、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S4-1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から矢印方向の順番で拡大表示する</a:t>
            </a: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CAN_[CO] 3Byte 2bit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→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に変化した時、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S4-1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から矢印方向と逆順で拡大表示する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CAN_[CO] 1Byte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増加した時、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S4-1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から矢印方向の順番で拡大表示する</a:t>
            </a: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CAN_[CO] 1Byte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減少した時、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S4-1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から矢印方向と逆順で拡大表示する</a:t>
            </a:r>
          </a:p>
          <a:p>
            <a:pPr>
              <a:tabLst>
                <a:tab pos="1343043" algn="l"/>
              </a:tabLst>
            </a:pP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S4-1</a:t>
            </a:r>
            <a:r>
              <a:rPr lang="ja-JP" altLang="en-US" sz="12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が拡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大表示かつ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CAN_[CO] 2Byte 6bit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→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に変化した時、登録画面８に遷移する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S4-2</a:t>
            </a:r>
            <a:r>
              <a:rPr lang="ja-JP" altLang="en-US" sz="12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が拡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大表示かつ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CAN_[CO] 2Byte 6bit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→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に変化した時、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IMM_I 3Byte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[03]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回送信し、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100ms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後に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[00]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回送信する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65" name="Picture 3" descr="竹内ロゴ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Line 124"/>
          <p:cNvSpPr>
            <a:spLocks noChangeShapeType="1"/>
          </p:cNvSpPr>
          <p:nvPr/>
        </p:nvSpPr>
        <p:spPr bwMode="auto">
          <a:xfrm>
            <a:off x="378940" y="2660205"/>
            <a:ext cx="228601" cy="0"/>
          </a:xfrm>
          <a:prstGeom prst="line">
            <a:avLst/>
          </a:prstGeom>
          <a:noFill/>
          <a:ln w="25400">
            <a:solidFill>
              <a:srgbClr xmlns:mc="http://schemas.openxmlformats.org/markup-compatibility/2006" xmlns:a14="http://schemas.microsoft.com/office/drawing/2010/main" val="FF0000" mc:Ignorable="a14" a14:legacySpreadsheetColorIndex="1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sz="1801"/>
          </a:p>
        </p:txBody>
      </p:sp>
      <p:sp>
        <p:nvSpPr>
          <p:cNvPr id="13" name="Line 123"/>
          <p:cNvSpPr>
            <a:spLocks noChangeShapeType="1"/>
          </p:cNvSpPr>
          <p:nvPr/>
        </p:nvSpPr>
        <p:spPr bwMode="auto">
          <a:xfrm flipV="1">
            <a:off x="378940" y="2660205"/>
            <a:ext cx="0" cy="961854"/>
          </a:xfrm>
          <a:prstGeom prst="line">
            <a:avLst/>
          </a:prstGeom>
          <a:noFill/>
          <a:ln w="25400">
            <a:solidFill>
              <a:srgbClr xmlns:mc="http://schemas.openxmlformats.org/markup-compatibility/2006" xmlns:a14="http://schemas.microsoft.com/office/drawing/2010/main" val="FF0000" mc:Ignorable="a14" a14:legacySpreadsheetColorIndex="1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sz="1801"/>
          </a:p>
        </p:txBody>
      </p:sp>
      <p:sp>
        <p:nvSpPr>
          <p:cNvPr id="14" name="Line 123"/>
          <p:cNvSpPr>
            <a:spLocks noChangeShapeType="1"/>
          </p:cNvSpPr>
          <p:nvPr/>
        </p:nvSpPr>
        <p:spPr bwMode="auto">
          <a:xfrm flipH="1">
            <a:off x="380790" y="3622058"/>
            <a:ext cx="226357" cy="2802"/>
          </a:xfrm>
          <a:prstGeom prst="line">
            <a:avLst/>
          </a:prstGeom>
          <a:noFill/>
          <a:ln w="25400">
            <a:solidFill>
              <a:srgbClr xmlns:mc="http://schemas.openxmlformats.org/markup-compatibility/2006" xmlns:a14="http://schemas.microsoft.com/office/drawing/2010/main" val="FF0000" mc:Ignorable="a14" a14:legacySpreadsheetColorIndex="1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sz="1801"/>
          </a:p>
        </p:txBody>
      </p:sp>
      <p:sp>
        <p:nvSpPr>
          <p:cNvPr id="15" name="Line 532"/>
          <p:cNvSpPr>
            <a:spLocks noChangeShapeType="1"/>
          </p:cNvSpPr>
          <p:nvPr/>
        </p:nvSpPr>
        <p:spPr bwMode="auto">
          <a:xfrm>
            <a:off x="577884" y="2731237"/>
            <a:ext cx="0" cy="871707"/>
          </a:xfrm>
          <a:prstGeom prst="line">
            <a:avLst/>
          </a:prstGeom>
          <a:noFill/>
          <a:ln w="25400">
            <a:solidFill>
              <a:srgbClr xmlns:mc="http://schemas.openxmlformats.org/markup-compatibility/2006" xmlns:a14="http://schemas.microsoft.com/office/drawing/2010/main" val="FF0000" mc:Ignorable="a14" a14:legacySpreadsheetColorIndex="1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sz="1801"/>
          </a:p>
        </p:txBody>
      </p:sp>
      <p:sp>
        <p:nvSpPr>
          <p:cNvPr id="18" name="角丸四角形 17"/>
          <p:cNvSpPr/>
          <p:nvPr/>
        </p:nvSpPr>
        <p:spPr>
          <a:xfrm>
            <a:off x="273050" y="6115050"/>
            <a:ext cx="1098000" cy="30861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D5</a:t>
            </a:r>
          </a:p>
        </p:txBody>
      </p:sp>
      <p:sp>
        <p:nvSpPr>
          <p:cNvPr id="19" name="角丸四角形 18"/>
          <p:cNvSpPr/>
          <p:nvPr/>
        </p:nvSpPr>
        <p:spPr>
          <a:xfrm>
            <a:off x="1411366" y="6115050"/>
            <a:ext cx="1098000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D6</a:t>
            </a:r>
          </a:p>
        </p:txBody>
      </p:sp>
      <p:sp>
        <p:nvSpPr>
          <p:cNvPr id="20" name="角丸四角形 19"/>
          <p:cNvSpPr/>
          <p:nvPr/>
        </p:nvSpPr>
        <p:spPr>
          <a:xfrm>
            <a:off x="2549684" y="6115050"/>
            <a:ext cx="1098000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D7</a:t>
            </a:r>
          </a:p>
        </p:txBody>
      </p:sp>
      <p:sp>
        <p:nvSpPr>
          <p:cNvPr id="21" name="角丸四角形 20"/>
          <p:cNvSpPr/>
          <p:nvPr/>
        </p:nvSpPr>
        <p:spPr>
          <a:xfrm>
            <a:off x="511061" y="2561183"/>
            <a:ext cx="1309502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S4-1</a:t>
            </a:r>
          </a:p>
        </p:txBody>
      </p:sp>
      <p:sp>
        <p:nvSpPr>
          <p:cNvPr id="23" name="角丸四角形 22"/>
          <p:cNvSpPr/>
          <p:nvPr/>
        </p:nvSpPr>
        <p:spPr>
          <a:xfrm>
            <a:off x="511061" y="3492259"/>
            <a:ext cx="1309502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S4-2</a:t>
            </a:r>
          </a:p>
        </p:txBody>
      </p:sp>
    </p:spTree>
    <p:extLst>
      <p:ext uri="{BB962C8B-B14F-4D97-AF65-F5344CB8AC3E}">
        <p14:creationId xmlns:p14="http://schemas.microsoft.com/office/powerpoint/2010/main" val="20204937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96776" y="1890665"/>
            <a:ext cx="5718000" cy="3430800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228599" y="295928"/>
            <a:ext cx="6869785" cy="397160"/>
          </a:xfrm>
        </p:spPr>
        <p:txBody>
          <a:bodyPr wrap="square">
            <a:spAutoFit/>
          </a:bodyPr>
          <a:lstStyle/>
          <a:p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登録画面８</a:t>
            </a:r>
          </a:p>
        </p:txBody>
      </p:sp>
      <p:pic>
        <p:nvPicPr>
          <p:cNvPr id="65" name="Picture 3" descr="竹内ロゴ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Line 124"/>
          <p:cNvSpPr>
            <a:spLocks noChangeShapeType="1"/>
          </p:cNvSpPr>
          <p:nvPr/>
        </p:nvSpPr>
        <p:spPr bwMode="auto">
          <a:xfrm>
            <a:off x="378940" y="2669635"/>
            <a:ext cx="228601" cy="0"/>
          </a:xfrm>
          <a:prstGeom prst="line">
            <a:avLst/>
          </a:prstGeom>
          <a:noFill/>
          <a:ln w="25400">
            <a:solidFill>
              <a:srgbClr xmlns:mc="http://schemas.openxmlformats.org/markup-compatibility/2006" xmlns:a14="http://schemas.microsoft.com/office/drawing/2010/main" val="FF0000" mc:Ignorable="a14" a14:legacySpreadsheetColorIndex="1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sz="1801"/>
          </a:p>
        </p:txBody>
      </p:sp>
      <p:sp>
        <p:nvSpPr>
          <p:cNvPr id="13" name="Line 123"/>
          <p:cNvSpPr>
            <a:spLocks noChangeShapeType="1"/>
          </p:cNvSpPr>
          <p:nvPr/>
        </p:nvSpPr>
        <p:spPr bwMode="auto">
          <a:xfrm flipV="1">
            <a:off x="378940" y="2669632"/>
            <a:ext cx="0" cy="961854"/>
          </a:xfrm>
          <a:prstGeom prst="line">
            <a:avLst/>
          </a:prstGeom>
          <a:noFill/>
          <a:ln w="25400">
            <a:solidFill>
              <a:srgbClr xmlns:mc="http://schemas.openxmlformats.org/markup-compatibility/2006" xmlns:a14="http://schemas.microsoft.com/office/drawing/2010/main" val="FF0000" mc:Ignorable="a14" a14:legacySpreadsheetColorIndex="1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sz="1801"/>
          </a:p>
        </p:txBody>
      </p:sp>
      <p:sp>
        <p:nvSpPr>
          <p:cNvPr id="14" name="Line 123"/>
          <p:cNvSpPr>
            <a:spLocks noChangeShapeType="1"/>
          </p:cNvSpPr>
          <p:nvPr/>
        </p:nvSpPr>
        <p:spPr bwMode="auto">
          <a:xfrm flipH="1">
            <a:off x="380790" y="3631487"/>
            <a:ext cx="226357" cy="2802"/>
          </a:xfrm>
          <a:prstGeom prst="line">
            <a:avLst/>
          </a:prstGeom>
          <a:noFill/>
          <a:ln w="25400">
            <a:solidFill>
              <a:srgbClr xmlns:mc="http://schemas.openxmlformats.org/markup-compatibility/2006" xmlns:a14="http://schemas.microsoft.com/office/drawing/2010/main" val="FF0000" mc:Ignorable="a14" a14:legacySpreadsheetColorIndex="1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sz="1801"/>
          </a:p>
        </p:txBody>
      </p:sp>
      <p:sp>
        <p:nvSpPr>
          <p:cNvPr id="15" name="Line 532"/>
          <p:cNvSpPr>
            <a:spLocks noChangeShapeType="1"/>
          </p:cNvSpPr>
          <p:nvPr/>
        </p:nvSpPr>
        <p:spPr bwMode="auto">
          <a:xfrm>
            <a:off x="577884" y="2740665"/>
            <a:ext cx="0" cy="871707"/>
          </a:xfrm>
          <a:prstGeom prst="line">
            <a:avLst/>
          </a:prstGeom>
          <a:noFill/>
          <a:ln w="25400">
            <a:solidFill>
              <a:srgbClr xmlns:mc="http://schemas.openxmlformats.org/markup-compatibility/2006" xmlns:a14="http://schemas.microsoft.com/office/drawing/2010/main" val="FF0000" mc:Ignorable="a14" a14:legacySpreadsheetColorIndex="1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sz="1801"/>
          </a:p>
        </p:txBody>
      </p:sp>
      <p:sp>
        <p:nvSpPr>
          <p:cNvPr id="19" name="角丸四角形 18"/>
          <p:cNvSpPr/>
          <p:nvPr/>
        </p:nvSpPr>
        <p:spPr>
          <a:xfrm>
            <a:off x="273050" y="6115050"/>
            <a:ext cx="1098000" cy="308612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D5</a:t>
            </a:r>
          </a:p>
        </p:txBody>
      </p:sp>
      <p:sp>
        <p:nvSpPr>
          <p:cNvPr id="20" name="角丸四角形 19"/>
          <p:cNvSpPr/>
          <p:nvPr/>
        </p:nvSpPr>
        <p:spPr>
          <a:xfrm>
            <a:off x="1411366" y="6115050"/>
            <a:ext cx="1098000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D6</a:t>
            </a:r>
          </a:p>
        </p:txBody>
      </p:sp>
      <p:sp>
        <p:nvSpPr>
          <p:cNvPr id="21" name="角丸四角形 20"/>
          <p:cNvSpPr/>
          <p:nvPr/>
        </p:nvSpPr>
        <p:spPr>
          <a:xfrm>
            <a:off x="2549684" y="6115050"/>
            <a:ext cx="1098000" cy="3096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chemeClr val="tx1"/>
                </a:solidFill>
              </a:rPr>
              <a:t>D7</a:t>
            </a:r>
          </a:p>
        </p:txBody>
      </p:sp>
      <p:sp>
        <p:nvSpPr>
          <p:cNvPr id="22" name="角丸四角形 21"/>
          <p:cNvSpPr/>
          <p:nvPr/>
        </p:nvSpPr>
        <p:spPr>
          <a:xfrm>
            <a:off x="511061" y="2561183"/>
            <a:ext cx="1309502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S4-1</a:t>
            </a:r>
          </a:p>
        </p:txBody>
      </p:sp>
      <p:sp>
        <p:nvSpPr>
          <p:cNvPr id="24" name="角丸四角形 23"/>
          <p:cNvSpPr/>
          <p:nvPr/>
        </p:nvSpPr>
        <p:spPr>
          <a:xfrm>
            <a:off x="511061" y="3492259"/>
            <a:ext cx="1309502" cy="320988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1" b="1" dirty="0">
                <a:solidFill>
                  <a:srgbClr val="FFFF00"/>
                </a:solidFill>
              </a:rPr>
              <a:t>S4-2</a:t>
            </a: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4201298" y="210440"/>
            <a:ext cx="79907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43043" algn="l"/>
              </a:tabLst>
            </a:pP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登録画面７で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[Yes]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を選択したら表示する。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tabLst>
                <a:tab pos="1343043" algn="l"/>
              </a:tabLst>
            </a:pP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tabLst>
                <a:tab pos="1343043" algn="l"/>
              </a:tabLst>
            </a:pPr>
            <a:r>
              <a:rPr lang="en-US" altLang="ja-JP" sz="12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2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タッチパネル操作</a:t>
            </a:r>
            <a:endParaRPr lang="en-US" altLang="ja-JP" sz="12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S4-1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押しで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YES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アイコンを拡大し、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IMM_I 3Byte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[0B]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回送信し、 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100ms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後に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[00]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回送信する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tabLst>
                <a:tab pos="1343043" algn="l"/>
              </a:tabLst>
            </a:pP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tabLst>
                <a:tab pos="1343043" algn="l"/>
              </a:tabLst>
            </a:pP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S4-1</a:t>
            </a:r>
            <a:r>
              <a:rPr lang="ja-JP" altLang="en-US" sz="12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が拡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大表示中に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D7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押しで、 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IMM_I 3Byte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[0B]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回送信し、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100ms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後に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[00]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回送信する 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tabLst>
                <a:tab pos="1343043" algn="l"/>
              </a:tabLst>
            </a:pP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tabLst>
                <a:tab pos="1343043" algn="l"/>
              </a:tabLst>
            </a:pP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S4-2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押しで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NO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アイコンを拡大し、登録画面７に遷移する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tabLst>
                <a:tab pos="1343043" algn="l"/>
              </a:tabLst>
            </a:pP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tabLst>
                <a:tab pos="1343043" algn="l"/>
              </a:tabLst>
            </a:pP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S4-1</a:t>
            </a:r>
            <a:r>
              <a:rPr lang="ja-JP" altLang="en-US" sz="12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が拡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大表示中に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D7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押しで、登録画面７に遷移する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tabLst>
                <a:tab pos="1343043" algn="l"/>
              </a:tabLst>
            </a:pP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tabLst>
                <a:tab pos="1343043" algn="l"/>
              </a:tabLst>
            </a:pPr>
            <a:r>
              <a:rPr lang="en-US" altLang="ja-JP" sz="12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※CAN</a:t>
            </a:r>
            <a:r>
              <a:rPr lang="ja-JP" altLang="en-US" sz="12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信号による操作</a:t>
            </a:r>
            <a:endParaRPr lang="en-US" altLang="ja-JP" sz="12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CAN_[CO] 3Byte 3bit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→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に変化した時、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S4-1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から矢印方向の順番で拡大表示する</a:t>
            </a: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CAN_[CO] 3Byte 2bit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→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に変化した時、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S4-1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から矢印方向と逆順で拡大表示する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CAN_[CO] 1Byte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増加した時、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S4-1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から矢印方向の順番で拡大表示する</a:t>
            </a: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CAN_[CO] 1Byte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減少した時、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S4-1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から矢印方向と逆順で拡大表示する</a:t>
            </a:r>
          </a:p>
          <a:p>
            <a:pPr>
              <a:tabLst>
                <a:tab pos="1343043" algn="l"/>
              </a:tabLst>
            </a:pP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S4-1</a:t>
            </a:r>
            <a:r>
              <a:rPr lang="ja-JP" altLang="en-US" sz="12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が拡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大表示かつ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CAN_[CO] 2Byte 6bit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→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に変化した時、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IMM_I 3Byte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[0B]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回送信し、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100ms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後に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[00]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回送信する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tabLst>
                <a:tab pos="1343043" algn="l"/>
              </a:tabLst>
            </a:pP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S4-2</a:t>
            </a:r>
            <a:r>
              <a:rPr lang="ja-JP" altLang="en-US" sz="12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が拡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大表示かつ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CAN_[CO] 2Byte 6bit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→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に変化した時、登録画面７に遷移する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566501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96776" y="1890666"/>
            <a:ext cx="5718000" cy="3430800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228599" y="295928"/>
            <a:ext cx="6869785" cy="397160"/>
          </a:xfrm>
        </p:spPr>
        <p:txBody>
          <a:bodyPr wrap="square">
            <a:spAutoFit/>
          </a:bodyPr>
          <a:lstStyle/>
          <a:p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削除画面</a:t>
            </a:r>
          </a:p>
        </p:txBody>
      </p:sp>
      <p:sp>
        <p:nvSpPr>
          <p:cNvPr id="104" name="テキスト ボックス 103"/>
          <p:cNvSpPr txBox="1"/>
          <p:nvPr/>
        </p:nvSpPr>
        <p:spPr>
          <a:xfrm>
            <a:off x="7315200" y="210441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43043" algn="l"/>
              </a:tabLst>
            </a:pP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IMM_R 4Byte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[9]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を受信したら、表示する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tabLst>
                <a:tab pos="1343043" algn="l"/>
              </a:tabLst>
            </a:pP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表示したら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IMM_I 4Byte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[9]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回送信する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65" name="Picture 3" descr="竹内ロゴ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64019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96776" y="1890665"/>
            <a:ext cx="5718000" cy="3430800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228599" y="295928"/>
            <a:ext cx="6869785" cy="397160"/>
          </a:xfrm>
        </p:spPr>
        <p:txBody>
          <a:bodyPr wrap="square">
            <a:spAutoFit/>
          </a:bodyPr>
          <a:lstStyle/>
          <a:p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削除成功画面</a:t>
            </a:r>
          </a:p>
        </p:txBody>
      </p:sp>
      <p:sp>
        <p:nvSpPr>
          <p:cNvPr id="104" name="テキスト ボックス 103"/>
          <p:cNvSpPr txBox="1"/>
          <p:nvPr/>
        </p:nvSpPr>
        <p:spPr>
          <a:xfrm>
            <a:off x="7315200" y="210441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43043" algn="l"/>
              </a:tabLst>
            </a:pP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IMM_R 4Byte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[10]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を受信したら、表示する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tabLst>
                <a:tab pos="1343043" algn="l"/>
              </a:tabLst>
            </a:pP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表示したら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IMM_I 4Byte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[10]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回送信する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65" name="Picture 3" descr="竹内ロゴ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27381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96776" y="1890665"/>
            <a:ext cx="5718000" cy="3430800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228599" y="295928"/>
            <a:ext cx="6869785" cy="397160"/>
          </a:xfrm>
        </p:spPr>
        <p:txBody>
          <a:bodyPr wrap="square">
            <a:spAutoFit/>
          </a:bodyPr>
          <a:lstStyle/>
          <a:p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削除失敗画面１</a:t>
            </a:r>
          </a:p>
        </p:txBody>
      </p:sp>
      <p:sp>
        <p:nvSpPr>
          <p:cNvPr id="104" name="テキスト ボックス 103"/>
          <p:cNvSpPr txBox="1"/>
          <p:nvPr/>
        </p:nvSpPr>
        <p:spPr>
          <a:xfrm>
            <a:off x="7315200" y="210441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43043" algn="l"/>
              </a:tabLst>
            </a:pP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IMM_R 4Byte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[11]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を受信したら、表示する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tabLst>
                <a:tab pos="1343043" algn="l"/>
              </a:tabLst>
            </a:pP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表示したら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IMM_I 4Byte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[11]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回送信する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65" name="Picture 3" descr="竹内ロゴ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23936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96776" y="1890665"/>
            <a:ext cx="5718000" cy="3430800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228599" y="295928"/>
            <a:ext cx="6869785" cy="397160"/>
          </a:xfrm>
        </p:spPr>
        <p:txBody>
          <a:bodyPr wrap="square">
            <a:spAutoFit/>
          </a:bodyPr>
          <a:lstStyle/>
          <a:p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削除失敗画面２</a:t>
            </a:r>
          </a:p>
        </p:txBody>
      </p:sp>
      <p:sp>
        <p:nvSpPr>
          <p:cNvPr id="104" name="テキスト ボックス 103"/>
          <p:cNvSpPr txBox="1"/>
          <p:nvPr/>
        </p:nvSpPr>
        <p:spPr>
          <a:xfrm>
            <a:off x="7315200" y="210441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43043" algn="l"/>
              </a:tabLst>
            </a:pP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IMM_R 4Byte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[12]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を受信したら、表示する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tabLst>
                <a:tab pos="1343043" algn="l"/>
              </a:tabLst>
            </a:pP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表示したら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IMM_I 4Byte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[12]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回送信する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65" name="Picture 3" descr="竹内ロゴ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23199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96776" y="1890666"/>
            <a:ext cx="5718000" cy="3430800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228599" y="295928"/>
            <a:ext cx="6869785" cy="397160"/>
          </a:xfrm>
        </p:spPr>
        <p:txBody>
          <a:bodyPr wrap="square">
            <a:spAutoFit/>
          </a:bodyPr>
          <a:lstStyle/>
          <a:p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登録失敗画面</a:t>
            </a:r>
          </a:p>
        </p:txBody>
      </p:sp>
      <p:sp>
        <p:nvSpPr>
          <p:cNvPr id="104" name="テキスト ボックス 103"/>
          <p:cNvSpPr txBox="1"/>
          <p:nvPr/>
        </p:nvSpPr>
        <p:spPr>
          <a:xfrm>
            <a:off x="7315200" y="210441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43043" algn="l"/>
              </a:tabLst>
            </a:pP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IMM_R 4Byte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[8]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を受信したら、表示する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tabLst>
                <a:tab pos="1343043" algn="l"/>
              </a:tabLst>
            </a:pP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表示したら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IMM_I 4Byte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[8]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回送信する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65" name="Picture 3" descr="竹内ロゴ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20770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96400" y="1890000"/>
            <a:ext cx="5718000" cy="3430800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228599" y="295928"/>
            <a:ext cx="6869785" cy="397160"/>
          </a:xfrm>
        </p:spPr>
        <p:txBody>
          <a:bodyPr wrap="square">
            <a:spAutoFit/>
          </a:bodyPr>
          <a:lstStyle/>
          <a:p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認証失敗画面</a:t>
            </a:r>
          </a:p>
        </p:txBody>
      </p:sp>
      <p:sp>
        <p:nvSpPr>
          <p:cNvPr id="104" name="テキスト ボックス 103"/>
          <p:cNvSpPr txBox="1"/>
          <p:nvPr/>
        </p:nvSpPr>
        <p:spPr>
          <a:xfrm>
            <a:off x="7315200" y="210440"/>
            <a:ext cx="4876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43043" algn="l"/>
              </a:tabLst>
            </a:pP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IMM_R 4Byte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[13]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を受信したら、表示する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tabLst>
                <a:tab pos="1343043" algn="l"/>
              </a:tabLst>
            </a:pP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表示したら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IMM_I 4Byte 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[13]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回送信する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tabLst>
                <a:tab pos="1343043" algn="l"/>
              </a:tabLst>
            </a:pP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tabLst>
                <a:tab pos="1343043" algn="l"/>
              </a:tabLst>
            </a:pP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認証失敗画面はイモビライザー有効時に、未登録のキーで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ACC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ON</a:t>
            </a:r>
          </a:p>
          <a:p>
            <a:pPr>
              <a:tabLst>
                <a:tab pos="1343043" algn="l"/>
              </a:tabLst>
            </a:pP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した場合に表示する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tabLst>
                <a:tab pos="1343043" algn="l"/>
              </a:tabLst>
            </a:pP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tabLst>
                <a:tab pos="1343043" algn="l"/>
              </a:tabLst>
            </a:pP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オープニング画面から遷移可能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65" name="Picture 3" descr="竹内ロゴ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700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図 31"/>
          <p:cNvPicPr>
            <a:picLocks noChangeAspect="1"/>
          </p:cNvPicPr>
          <p:nvPr/>
        </p:nvPicPr>
        <p:blipFill rotWithShape="1">
          <a:blip r:embed="rId3"/>
          <a:srcRect l="9697"/>
          <a:stretch/>
        </p:blipFill>
        <p:spPr>
          <a:xfrm rot="16200000">
            <a:off x="4367755" y="1491804"/>
            <a:ext cx="554592" cy="1541042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10011594" y="293282"/>
            <a:ext cx="2102193" cy="375542"/>
            <a:chOff x="10011594" y="66356"/>
            <a:chExt cx="2102193" cy="375542"/>
          </a:xfrm>
        </p:grpSpPr>
        <p:cxnSp>
          <p:nvCxnSpPr>
            <p:cNvPr id="75" name="直線矢印コネクタ 74"/>
            <p:cNvCxnSpPr/>
            <p:nvPr/>
          </p:nvCxnSpPr>
          <p:spPr>
            <a:xfrm>
              <a:off x="11774382" y="179959"/>
              <a:ext cx="339405" cy="0"/>
            </a:xfrm>
            <a:prstGeom prst="straightConnector1">
              <a:avLst/>
            </a:prstGeom>
            <a:ln w="28575">
              <a:solidFill>
                <a:srgbClr val="FF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矢印コネクタ 76"/>
            <p:cNvCxnSpPr/>
            <p:nvPr/>
          </p:nvCxnSpPr>
          <p:spPr>
            <a:xfrm>
              <a:off x="11774382" y="332628"/>
              <a:ext cx="339405" cy="0"/>
            </a:xfrm>
            <a:prstGeom prst="straightConnector1">
              <a:avLst/>
            </a:prstGeom>
            <a:ln w="28575">
              <a:solidFill>
                <a:srgbClr val="66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 Box 106"/>
            <p:cNvSpPr txBox="1">
              <a:spLocks noChangeArrowheads="1"/>
            </p:cNvSpPr>
            <p:nvPr/>
          </p:nvSpPr>
          <p:spPr bwMode="auto">
            <a:xfrm>
              <a:off x="10011594" y="66356"/>
              <a:ext cx="1800115" cy="375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65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27433" tIns="18288" rIns="0" bIns="18288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000"/>
              </a:pP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CAN_[CO] 1Byte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 が 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1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増加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:</a:t>
              </a:r>
            </a:p>
            <a:p>
              <a:pPr>
                <a:defRPr sz="1000"/>
              </a:pP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CAN_[CO] 1Byte 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が 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1</a:t>
              </a:r>
              <a:r>
                <a:rPr lang="ja-JP" altLang="en-US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減少</a:t>
              </a:r>
              <a:r>
                <a:rPr lang="en-US" altLang="ja-JP" sz="1001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:</a:t>
              </a:r>
            </a:p>
          </p:txBody>
        </p:sp>
      </p:grpSp>
      <p:pic>
        <p:nvPicPr>
          <p:cNvPr id="57" name="図 5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 t="11128" r="42937" b="71094"/>
          <a:stretch/>
        </p:blipFill>
        <p:spPr>
          <a:xfrm rot="16200000">
            <a:off x="4454130" y="4365097"/>
            <a:ext cx="514350" cy="609602"/>
          </a:xfrm>
          <a:prstGeom prst="rect">
            <a:avLst/>
          </a:prstGeom>
        </p:spPr>
      </p:pic>
      <p:pic>
        <p:nvPicPr>
          <p:cNvPr id="58" name="図 5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63" t="13073" r="29437" b="69149"/>
          <a:stretch/>
        </p:blipFill>
        <p:spPr>
          <a:xfrm rot="16200000">
            <a:off x="4454589" y="3151142"/>
            <a:ext cx="514350" cy="609602"/>
          </a:xfrm>
          <a:prstGeom prst="rect">
            <a:avLst/>
          </a:prstGeom>
        </p:spPr>
      </p:pic>
      <p:pic>
        <p:nvPicPr>
          <p:cNvPr id="28" name="Picture 3" descr="竹内ロゴ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タイトル 1"/>
          <p:cNvSpPr>
            <a:spLocks noGrp="1"/>
          </p:cNvSpPr>
          <p:nvPr>
            <p:ph type="title"/>
          </p:nvPr>
        </p:nvSpPr>
        <p:spPr>
          <a:xfrm>
            <a:off x="228600" y="139284"/>
            <a:ext cx="5574324" cy="710451"/>
          </a:xfrm>
        </p:spPr>
        <p:txBody>
          <a:bodyPr wrap="square">
            <a:spAutoFit/>
          </a:bodyPr>
          <a:lstStyle/>
          <a:p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裏メニュー画面（横</a:t>
            </a:r>
            <a:r>
              <a:rPr lang="en-US" altLang="ja-JP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</a:t>
            </a:r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ダイアル回転）</a:t>
            </a:r>
            <a:br>
              <a:rPr lang="en-US" altLang="ja-JP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カーソル遷移図</a:t>
            </a:r>
          </a:p>
        </p:txBody>
      </p:sp>
      <p:cxnSp>
        <p:nvCxnSpPr>
          <p:cNvPr id="123" name="直線矢印コネクタ 122"/>
          <p:cNvCxnSpPr/>
          <p:nvPr/>
        </p:nvCxnSpPr>
        <p:spPr>
          <a:xfrm flipV="1">
            <a:off x="4623311" y="2545095"/>
            <a:ext cx="0" cy="612000"/>
          </a:xfrm>
          <a:prstGeom prst="straightConnector1">
            <a:avLst/>
          </a:prstGeom>
          <a:ln w="381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矢印コネクタ 123"/>
          <p:cNvCxnSpPr/>
          <p:nvPr/>
        </p:nvCxnSpPr>
        <p:spPr>
          <a:xfrm>
            <a:off x="4784029" y="2545095"/>
            <a:ext cx="0" cy="612000"/>
          </a:xfrm>
          <a:prstGeom prst="straightConnector1">
            <a:avLst/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/>
          <p:cNvCxnSpPr/>
          <p:nvPr/>
        </p:nvCxnSpPr>
        <p:spPr>
          <a:xfrm flipV="1">
            <a:off x="4623311" y="3766448"/>
            <a:ext cx="0" cy="612000"/>
          </a:xfrm>
          <a:prstGeom prst="straightConnector1">
            <a:avLst/>
          </a:prstGeom>
          <a:ln w="381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/>
          <p:cNvCxnSpPr/>
          <p:nvPr/>
        </p:nvCxnSpPr>
        <p:spPr>
          <a:xfrm>
            <a:off x="4784029" y="3766448"/>
            <a:ext cx="0" cy="612000"/>
          </a:xfrm>
          <a:prstGeom prst="straightConnector1">
            <a:avLst/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/>
          <p:cNvCxnSpPr>
            <a:cxnSpLocks/>
          </p:cNvCxnSpPr>
          <p:nvPr/>
        </p:nvCxnSpPr>
        <p:spPr>
          <a:xfrm>
            <a:off x="5484957" y="2171526"/>
            <a:ext cx="1645605" cy="0"/>
          </a:xfrm>
          <a:prstGeom prst="straightConnector1">
            <a:avLst/>
          </a:prstGeom>
          <a:ln w="381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/>
          <p:cNvCxnSpPr>
            <a:cxnSpLocks/>
          </p:cNvCxnSpPr>
          <p:nvPr/>
        </p:nvCxnSpPr>
        <p:spPr>
          <a:xfrm flipV="1">
            <a:off x="5109344" y="2620108"/>
            <a:ext cx="2478418" cy="2164648"/>
          </a:xfrm>
          <a:prstGeom prst="straightConnector1">
            <a:avLst/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角丸四角形 44"/>
          <p:cNvSpPr/>
          <p:nvPr/>
        </p:nvSpPr>
        <p:spPr>
          <a:xfrm>
            <a:off x="3872850" y="2024728"/>
            <a:ext cx="1542722" cy="5040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S1-1</a:t>
            </a:r>
          </a:p>
        </p:txBody>
      </p:sp>
      <p:sp>
        <p:nvSpPr>
          <p:cNvPr id="51" name="角丸四角形 50"/>
          <p:cNvSpPr/>
          <p:nvPr/>
        </p:nvSpPr>
        <p:spPr>
          <a:xfrm>
            <a:off x="4406351" y="3223059"/>
            <a:ext cx="558000" cy="5040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S1-2</a:t>
            </a:r>
          </a:p>
        </p:txBody>
      </p:sp>
      <p:sp>
        <p:nvSpPr>
          <p:cNvPr id="56" name="角丸四角形 55"/>
          <p:cNvSpPr/>
          <p:nvPr/>
        </p:nvSpPr>
        <p:spPr>
          <a:xfrm>
            <a:off x="4406351" y="4416261"/>
            <a:ext cx="558000" cy="5040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S1-3</a:t>
            </a:r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E8907C17-B251-1158-5CC6-CCFFCDCB5B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6003" y="1982858"/>
            <a:ext cx="594927" cy="554593"/>
          </a:xfrm>
          <a:prstGeom prst="rect">
            <a:avLst/>
          </a:prstGeom>
        </p:spPr>
      </p:pic>
      <p:sp>
        <p:nvSpPr>
          <p:cNvPr id="24" name="角丸四角形 55">
            <a:extLst>
              <a:ext uri="{FF2B5EF4-FFF2-40B4-BE49-F238E27FC236}">
                <a16:creationId xmlns:a16="http://schemas.microsoft.com/office/drawing/2014/main" id="{90571930-4F46-9931-D25F-BAD28DFE485B}"/>
              </a:ext>
            </a:extLst>
          </p:cNvPr>
          <p:cNvSpPr/>
          <p:nvPr/>
        </p:nvSpPr>
        <p:spPr>
          <a:xfrm>
            <a:off x="7214466" y="2008154"/>
            <a:ext cx="558000" cy="504000"/>
          </a:xfrm>
          <a:prstGeom prst="roundRect">
            <a:avLst/>
          </a:prstGeom>
          <a:solidFill>
            <a:schemeClr val="accent1">
              <a:alpha val="55000"/>
            </a:schemeClr>
          </a:solidFill>
          <a:ln w="19050">
            <a:solidFill>
              <a:srgbClr val="00D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FFFF00"/>
                </a:solidFill>
              </a:rPr>
              <a:t>S1-4</a:t>
            </a:r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6BF24483-6465-6DD0-0B0C-AAF8077AB3BB}"/>
              </a:ext>
            </a:extLst>
          </p:cNvPr>
          <p:cNvCxnSpPr>
            <a:cxnSpLocks/>
          </p:cNvCxnSpPr>
          <p:nvPr/>
        </p:nvCxnSpPr>
        <p:spPr>
          <a:xfrm flipH="1">
            <a:off x="5108885" y="2631001"/>
            <a:ext cx="2206315" cy="1914622"/>
          </a:xfrm>
          <a:prstGeom prst="straightConnector1">
            <a:avLst/>
          </a:prstGeom>
          <a:ln w="38100"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65AC23D4-9D76-4FAC-EC60-BF1DB6C592EA}"/>
              </a:ext>
            </a:extLst>
          </p:cNvPr>
          <p:cNvCxnSpPr>
            <a:cxnSpLocks/>
          </p:cNvCxnSpPr>
          <p:nvPr/>
        </p:nvCxnSpPr>
        <p:spPr>
          <a:xfrm flipH="1">
            <a:off x="5484957" y="2339290"/>
            <a:ext cx="1604122" cy="0"/>
          </a:xfrm>
          <a:prstGeom prst="straightConnector1">
            <a:avLst/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4784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228599" y="295928"/>
            <a:ext cx="6869785" cy="397160"/>
          </a:xfrm>
        </p:spPr>
        <p:txBody>
          <a:bodyPr wrap="square">
            <a:spAutoFit/>
          </a:bodyPr>
          <a:lstStyle/>
          <a:p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イモビライザー用画面優先度</a:t>
            </a:r>
          </a:p>
        </p:txBody>
      </p:sp>
      <p:sp>
        <p:nvSpPr>
          <p:cNvPr id="104" name="テキスト ボックス 103"/>
          <p:cNvSpPr txBox="1"/>
          <p:nvPr/>
        </p:nvSpPr>
        <p:spPr>
          <a:xfrm>
            <a:off x="7315200" y="210439"/>
            <a:ext cx="487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43043" algn="l"/>
              </a:tabLst>
            </a:pP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イモビライザー用画面の表示優先度は左表のようにする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65" name="Picture 3" descr="竹内ロゴ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オブジェクト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1220084"/>
              </p:ext>
            </p:extLst>
          </p:nvPr>
        </p:nvGraphicFramePr>
        <p:xfrm>
          <a:off x="447677" y="871540"/>
          <a:ext cx="4143374" cy="503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ワークシート" r:id="rId3" imgW="4143299" imgH="5038740" progId="Excel.Sheet.12">
                  <p:embed/>
                </p:oleObj>
              </mc:Choice>
              <mc:Fallback>
                <p:oleObj name="ワークシート" r:id="rId3" imgW="4143299" imgH="50387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7677" y="871540"/>
                        <a:ext cx="4143374" cy="5038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41254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228599" y="295928"/>
            <a:ext cx="6869785" cy="397160"/>
          </a:xfrm>
        </p:spPr>
        <p:txBody>
          <a:bodyPr wrap="square">
            <a:spAutoFit/>
          </a:bodyPr>
          <a:lstStyle/>
          <a:p>
            <a:r>
              <a:rPr lang="ja-JP" altLang="en-US" sz="220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イモビライザー用画面遷移</a:t>
            </a:r>
          </a:p>
        </p:txBody>
      </p:sp>
      <p:sp>
        <p:nvSpPr>
          <p:cNvPr id="104" name="テキスト ボックス 103"/>
          <p:cNvSpPr txBox="1"/>
          <p:nvPr/>
        </p:nvSpPr>
        <p:spPr>
          <a:xfrm>
            <a:off x="7315200" y="210439"/>
            <a:ext cx="487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43043" algn="l"/>
              </a:tabLst>
            </a:pP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イモビライザー用画面の遷移は下図の通りとする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65" name="Picture 3" descr="竹内ロゴ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角丸四角形 2"/>
          <p:cNvSpPr/>
          <p:nvPr/>
        </p:nvSpPr>
        <p:spPr>
          <a:xfrm>
            <a:off x="4712397" y="1467815"/>
            <a:ext cx="1419028" cy="3714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1"/>
          <a:lstStyle/>
          <a:p>
            <a:pPr algn="ctr"/>
            <a:r>
              <a:rPr lang="ja-JP" altLang="en-US" sz="140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モード画面</a:t>
            </a:r>
          </a:p>
        </p:txBody>
      </p:sp>
      <p:sp>
        <p:nvSpPr>
          <p:cNvPr id="8" name="角丸四角形 7"/>
          <p:cNvSpPr/>
          <p:nvPr/>
        </p:nvSpPr>
        <p:spPr>
          <a:xfrm>
            <a:off x="2913130" y="3150579"/>
            <a:ext cx="1419028" cy="3714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1"/>
          <a:lstStyle/>
          <a:p>
            <a:pPr algn="ctr"/>
            <a:r>
              <a:rPr lang="ja-JP" altLang="en-US" sz="140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登録画面１</a:t>
            </a:r>
          </a:p>
        </p:txBody>
      </p:sp>
      <p:sp>
        <p:nvSpPr>
          <p:cNvPr id="9" name="角丸四角形 8"/>
          <p:cNvSpPr/>
          <p:nvPr/>
        </p:nvSpPr>
        <p:spPr>
          <a:xfrm>
            <a:off x="2913130" y="3897438"/>
            <a:ext cx="1419028" cy="3714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1"/>
          <a:lstStyle/>
          <a:p>
            <a:pPr algn="ctr"/>
            <a:r>
              <a:rPr lang="ja-JP" altLang="en-US" sz="140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登録画面２</a:t>
            </a:r>
          </a:p>
        </p:txBody>
      </p:sp>
      <p:sp>
        <p:nvSpPr>
          <p:cNvPr id="10" name="角丸四角形 9"/>
          <p:cNvSpPr/>
          <p:nvPr/>
        </p:nvSpPr>
        <p:spPr>
          <a:xfrm>
            <a:off x="2913130" y="4644297"/>
            <a:ext cx="1419028" cy="3714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1"/>
          <a:lstStyle/>
          <a:p>
            <a:pPr algn="ctr"/>
            <a:r>
              <a:rPr lang="ja-JP" altLang="en-US" sz="140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登録画面３</a:t>
            </a:r>
          </a:p>
        </p:txBody>
      </p:sp>
      <p:sp>
        <p:nvSpPr>
          <p:cNvPr id="12" name="角丸四角形 11"/>
          <p:cNvSpPr/>
          <p:nvPr/>
        </p:nvSpPr>
        <p:spPr>
          <a:xfrm>
            <a:off x="2913130" y="5391155"/>
            <a:ext cx="1419028" cy="3714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1"/>
          <a:lstStyle/>
          <a:p>
            <a:pPr algn="ctr"/>
            <a:r>
              <a:rPr lang="ja-JP" altLang="en-US" sz="140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登録画面４</a:t>
            </a:r>
          </a:p>
        </p:txBody>
      </p:sp>
      <p:sp>
        <p:nvSpPr>
          <p:cNvPr id="13" name="角丸四角形 12"/>
          <p:cNvSpPr/>
          <p:nvPr/>
        </p:nvSpPr>
        <p:spPr>
          <a:xfrm>
            <a:off x="690762" y="5391155"/>
            <a:ext cx="1419028" cy="3714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1"/>
          <a:lstStyle/>
          <a:p>
            <a:pPr algn="ctr"/>
            <a:r>
              <a:rPr lang="ja-JP" altLang="en-US" sz="140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登録画面５</a:t>
            </a:r>
          </a:p>
        </p:txBody>
      </p:sp>
      <p:sp>
        <p:nvSpPr>
          <p:cNvPr id="14" name="角丸四角形 13"/>
          <p:cNvSpPr/>
          <p:nvPr/>
        </p:nvSpPr>
        <p:spPr>
          <a:xfrm>
            <a:off x="2913130" y="6138014"/>
            <a:ext cx="1419028" cy="3714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1"/>
          <a:lstStyle/>
          <a:p>
            <a:pPr algn="ctr"/>
            <a:r>
              <a:rPr lang="ja-JP" altLang="en-US" sz="140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登録画面６</a:t>
            </a:r>
          </a:p>
        </p:txBody>
      </p:sp>
      <p:sp>
        <p:nvSpPr>
          <p:cNvPr id="15" name="角丸四角形 14"/>
          <p:cNvSpPr/>
          <p:nvPr/>
        </p:nvSpPr>
        <p:spPr>
          <a:xfrm>
            <a:off x="2913130" y="2403721"/>
            <a:ext cx="1419028" cy="3714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1"/>
          <a:lstStyle/>
          <a:p>
            <a:pPr algn="ctr"/>
            <a:r>
              <a:rPr lang="ja-JP" altLang="en-US" sz="140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登録画面７</a:t>
            </a:r>
          </a:p>
        </p:txBody>
      </p:sp>
      <p:sp>
        <p:nvSpPr>
          <p:cNvPr id="16" name="角丸四角形 15"/>
          <p:cNvSpPr/>
          <p:nvPr/>
        </p:nvSpPr>
        <p:spPr>
          <a:xfrm>
            <a:off x="685901" y="2404003"/>
            <a:ext cx="1419028" cy="3714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1"/>
          <a:lstStyle/>
          <a:p>
            <a:pPr algn="ctr"/>
            <a:r>
              <a:rPr lang="ja-JP" altLang="en-US" sz="140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登録画面８</a:t>
            </a:r>
          </a:p>
        </p:txBody>
      </p:sp>
      <p:sp>
        <p:nvSpPr>
          <p:cNvPr id="17" name="角丸四角形 16"/>
          <p:cNvSpPr/>
          <p:nvPr/>
        </p:nvSpPr>
        <p:spPr>
          <a:xfrm>
            <a:off x="6511665" y="2403721"/>
            <a:ext cx="1419028" cy="3714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1"/>
          <a:lstStyle/>
          <a:p>
            <a:pPr algn="ctr"/>
            <a:r>
              <a:rPr lang="ja-JP" altLang="en-US" sz="140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削除画面</a:t>
            </a:r>
          </a:p>
        </p:txBody>
      </p:sp>
      <p:sp>
        <p:nvSpPr>
          <p:cNvPr id="18" name="角丸四角形 17"/>
          <p:cNvSpPr/>
          <p:nvPr/>
        </p:nvSpPr>
        <p:spPr>
          <a:xfrm>
            <a:off x="6511665" y="3150578"/>
            <a:ext cx="1419028" cy="3714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1"/>
          <a:lstStyle/>
          <a:p>
            <a:pPr algn="ctr"/>
            <a:r>
              <a:rPr lang="ja-JP" altLang="en-US" sz="140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削除成功画面</a:t>
            </a:r>
          </a:p>
        </p:txBody>
      </p:sp>
      <p:sp>
        <p:nvSpPr>
          <p:cNvPr id="19" name="角丸四角形 18"/>
          <p:cNvSpPr/>
          <p:nvPr/>
        </p:nvSpPr>
        <p:spPr>
          <a:xfrm>
            <a:off x="8501531" y="3150578"/>
            <a:ext cx="1419028" cy="3714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1"/>
          <a:lstStyle/>
          <a:p>
            <a:pPr algn="ctr"/>
            <a:r>
              <a:rPr lang="ja-JP" altLang="en-US" sz="140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削除失敗画面１</a:t>
            </a:r>
          </a:p>
        </p:txBody>
      </p:sp>
      <p:sp>
        <p:nvSpPr>
          <p:cNvPr id="20" name="角丸四角形 19"/>
          <p:cNvSpPr/>
          <p:nvPr/>
        </p:nvSpPr>
        <p:spPr>
          <a:xfrm>
            <a:off x="10491396" y="3150578"/>
            <a:ext cx="1419028" cy="3714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1"/>
          <a:lstStyle/>
          <a:p>
            <a:pPr algn="ctr"/>
            <a:r>
              <a:rPr lang="ja-JP" altLang="en-US" sz="140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削除失敗画面２</a:t>
            </a:r>
          </a:p>
        </p:txBody>
      </p:sp>
      <p:sp>
        <p:nvSpPr>
          <p:cNvPr id="21" name="角丸四角形 20"/>
          <p:cNvSpPr/>
          <p:nvPr/>
        </p:nvSpPr>
        <p:spPr>
          <a:xfrm>
            <a:off x="685901" y="3899772"/>
            <a:ext cx="1419028" cy="3714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1"/>
          <a:lstStyle/>
          <a:p>
            <a:pPr algn="ctr"/>
            <a:r>
              <a:rPr lang="ja-JP" altLang="en-US" sz="140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登録失敗画面</a:t>
            </a:r>
          </a:p>
        </p:txBody>
      </p:sp>
      <p:sp>
        <p:nvSpPr>
          <p:cNvPr id="22" name="角丸四角形 21"/>
          <p:cNvSpPr/>
          <p:nvPr/>
        </p:nvSpPr>
        <p:spPr>
          <a:xfrm>
            <a:off x="8501531" y="672510"/>
            <a:ext cx="1419028" cy="3714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1"/>
          <a:lstStyle/>
          <a:p>
            <a:pPr algn="ctr"/>
            <a:r>
              <a:rPr lang="ja-JP" altLang="en-US" sz="140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認証失敗画面</a:t>
            </a:r>
          </a:p>
        </p:txBody>
      </p:sp>
      <p:cxnSp>
        <p:nvCxnSpPr>
          <p:cNvPr id="6" name="カギ線コネクタ 5"/>
          <p:cNvCxnSpPr>
            <a:stCxn id="3" idx="2"/>
            <a:endCxn id="15" idx="0"/>
          </p:cNvCxnSpPr>
          <p:nvPr/>
        </p:nvCxnSpPr>
        <p:spPr>
          <a:xfrm rot="5400000">
            <a:off x="4240062" y="1221871"/>
            <a:ext cx="564430" cy="1799268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>
            <a:stCxn id="16" idx="3"/>
            <a:endCxn id="15" idx="1"/>
          </p:cNvCxnSpPr>
          <p:nvPr/>
        </p:nvCxnSpPr>
        <p:spPr>
          <a:xfrm flipV="1">
            <a:off x="2104929" y="2589458"/>
            <a:ext cx="808201" cy="283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>
            <a:stCxn id="15" idx="2"/>
            <a:endCxn id="8" idx="0"/>
          </p:cNvCxnSpPr>
          <p:nvPr/>
        </p:nvCxnSpPr>
        <p:spPr>
          <a:xfrm>
            <a:off x="3622644" y="2775194"/>
            <a:ext cx="0" cy="37538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>
            <a:stCxn id="8" idx="2"/>
            <a:endCxn id="9" idx="0"/>
          </p:cNvCxnSpPr>
          <p:nvPr/>
        </p:nvCxnSpPr>
        <p:spPr>
          <a:xfrm>
            <a:off x="3622644" y="3522052"/>
            <a:ext cx="0" cy="37538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>
            <a:stCxn id="9" idx="2"/>
            <a:endCxn id="10" idx="0"/>
          </p:cNvCxnSpPr>
          <p:nvPr/>
        </p:nvCxnSpPr>
        <p:spPr>
          <a:xfrm>
            <a:off x="3622644" y="4268911"/>
            <a:ext cx="0" cy="37538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>
            <a:stCxn id="10" idx="2"/>
            <a:endCxn id="12" idx="0"/>
          </p:cNvCxnSpPr>
          <p:nvPr/>
        </p:nvCxnSpPr>
        <p:spPr>
          <a:xfrm>
            <a:off x="3622644" y="5015770"/>
            <a:ext cx="0" cy="37538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>
            <a:stCxn id="12" idx="2"/>
            <a:endCxn id="14" idx="0"/>
          </p:cNvCxnSpPr>
          <p:nvPr/>
        </p:nvCxnSpPr>
        <p:spPr>
          <a:xfrm>
            <a:off x="3622644" y="5762631"/>
            <a:ext cx="0" cy="37538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カギ線コネクタ 43"/>
          <p:cNvCxnSpPr>
            <a:stCxn id="10" idx="1"/>
            <a:endCxn id="13" idx="0"/>
          </p:cNvCxnSpPr>
          <p:nvPr/>
        </p:nvCxnSpPr>
        <p:spPr>
          <a:xfrm rot="10800000" flipV="1">
            <a:off x="1400277" y="4830034"/>
            <a:ext cx="1512855" cy="561122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カギ線コネクタ 46"/>
          <p:cNvCxnSpPr>
            <a:stCxn id="13" idx="2"/>
            <a:endCxn id="14" idx="1"/>
          </p:cNvCxnSpPr>
          <p:nvPr/>
        </p:nvCxnSpPr>
        <p:spPr>
          <a:xfrm rot="16200000" flipH="1">
            <a:off x="1876141" y="5286763"/>
            <a:ext cx="561122" cy="1512855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カギ線コネクタ 49"/>
          <p:cNvCxnSpPr>
            <a:stCxn id="12" idx="3"/>
            <a:endCxn id="9" idx="3"/>
          </p:cNvCxnSpPr>
          <p:nvPr/>
        </p:nvCxnSpPr>
        <p:spPr>
          <a:xfrm flipV="1">
            <a:off x="4332157" y="4083176"/>
            <a:ext cx="12700" cy="1493717"/>
          </a:xfrm>
          <a:prstGeom prst="bentConnector3">
            <a:avLst>
              <a:gd name="adj1" fmla="val 420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53"/>
          <p:cNvCxnSpPr>
            <a:stCxn id="9" idx="1"/>
            <a:endCxn id="21" idx="3"/>
          </p:cNvCxnSpPr>
          <p:nvPr/>
        </p:nvCxnSpPr>
        <p:spPr>
          <a:xfrm flipH="1">
            <a:off x="2104929" y="4083177"/>
            <a:ext cx="808201" cy="233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カギ線コネクタ 55"/>
          <p:cNvCxnSpPr>
            <a:stCxn id="21" idx="1"/>
            <a:endCxn id="13" idx="1"/>
          </p:cNvCxnSpPr>
          <p:nvPr/>
        </p:nvCxnSpPr>
        <p:spPr>
          <a:xfrm rot="10800000" flipH="1" flipV="1">
            <a:off x="685901" y="4280893"/>
            <a:ext cx="4860" cy="1296000"/>
          </a:xfrm>
          <a:prstGeom prst="bentConnector3">
            <a:avLst>
              <a:gd name="adj1" fmla="val -8874403"/>
            </a:avLst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カギ線コネクタ 61"/>
          <p:cNvCxnSpPr>
            <a:stCxn id="12" idx="1"/>
            <a:endCxn id="21" idx="0"/>
          </p:cNvCxnSpPr>
          <p:nvPr/>
        </p:nvCxnSpPr>
        <p:spPr>
          <a:xfrm rot="10800000">
            <a:off x="1395416" y="3899774"/>
            <a:ext cx="1517716" cy="1677122"/>
          </a:xfrm>
          <a:prstGeom prst="bentConnector4">
            <a:avLst>
              <a:gd name="adj1" fmla="val 26626"/>
              <a:gd name="adj2" fmla="val 113631"/>
            </a:avLst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角丸四角形 66"/>
          <p:cNvSpPr/>
          <p:nvPr/>
        </p:nvSpPr>
        <p:spPr>
          <a:xfrm>
            <a:off x="4563802" y="551287"/>
            <a:ext cx="1716219" cy="61392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1"/>
          <a:lstStyle/>
          <a:p>
            <a:pPr algn="ctr"/>
            <a:r>
              <a:rPr lang="ja-JP" altLang="en-US" sz="140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オープニング画面</a:t>
            </a:r>
            <a:endParaRPr lang="en-US" altLang="ja-JP" sz="1401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40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メイン画面</a:t>
            </a:r>
          </a:p>
        </p:txBody>
      </p:sp>
      <p:cxnSp>
        <p:nvCxnSpPr>
          <p:cNvPr id="68" name="直線矢印コネクタ 67"/>
          <p:cNvCxnSpPr>
            <a:stCxn id="67" idx="2"/>
            <a:endCxn id="3" idx="0"/>
          </p:cNvCxnSpPr>
          <p:nvPr/>
        </p:nvCxnSpPr>
        <p:spPr>
          <a:xfrm>
            <a:off x="5421910" y="1165208"/>
            <a:ext cx="2" cy="30260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カギ線コネクタ 72"/>
          <p:cNvCxnSpPr>
            <a:stCxn id="3" idx="2"/>
            <a:endCxn id="17" idx="0"/>
          </p:cNvCxnSpPr>
          <p:nvPr/>
        </p:nvCxnSpPr>
        <p:spPr>
          <a:xfrm rot="16200000" flipH="1">
            <a:off x="6039330" y="1221871"/>
            <a:ext cx="564430" cy="1799268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矢印コネクタ 76"/>
          <p:cNvCxnSpPr>
            <a:stCxn id="17" idx="2"/>
            <a:endCxn id="18" idx="0"/>
          </p:cNvCxnSpPr>
          <p:nvPr/>
        </p:nvCxnSpPr>
        <p:spPr>
          <a:xfrm>
            <a:off x="7221179" y="2775195"/>
            <a:ext cx="0" cy="37538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カギ線コネクタ 79"/>
          <p:cNvCxnSpPr>
            <a:stCxn id="17" idx="3"/>
            <a:endCxn id="19" idx="0"/>
          </p:cNvCxnSpPr>
          <p:nvPr/>
        </p:nvCxnSpPr>
        <p:spPr>
          <a:xfrm>
            <a:off x="7930692" y="2589460"/>
            <a:ext cx="1280352" cy="561118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カギ線コネクタ 82"/>
          <p:cNvCxnSpPr>
            <a:stCxn id="17" idx="3"/>
            <a:endCxn id="20" idx="0"/>
          </p:cNvCxnSpPr>
          <p:nvPr/>
        </p:nvCxnSpPr>
        <p:spPr>
          <a:xfrm>
            <a:off x="7930691" y="2589457"/>
            <a:ext cx="3270219" cy="561120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矢印コネクタ 85"/>
          <p:cNvCxnSpPr>
            <a:stCxn id="67" idx="3"/>
            <a:endCxn id="22" idx="1"/>
          </p:cNvCxnSpPr>
          <p:nvPr/>
        </p:nvCxnSpPr>
        <p:spPr>
          <a:xfrm>
            <a:off x="6280020" y="858246"/>
            <a:ext cx="222151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カギ線コネクタ 41"/>
          <p:cNvCxnSpPr>
            <a:stCxn id="16" idx="2"/>
            <a:endCxn id="8" idx="1"/>
          </p:cNvCxnSpPr>
          <p:nvPr/>
        </p:nvCxnSpPr>
        <p:spPr>
          <a:xfrm rot="16200000" flipH="1">
            <a:off x="1873853" y="2297040"/>
            <a:ext cx="560839" cy="1517716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角丸四角形 40"/>
          <p:cNvSpPr/>
          <p:nvPr/>
        </p:nvSpPr>
        <p:spPr>
          <a:xfrm>
            <a:off x="685900" y="4277716"/>
            <a:ext cx="1419028" cy="3714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1"/>
          <a:lstStyle/>
          <a:p>
            <a:pPr algn="ctr"/>
            <a:r>
              <a:rPr lang="ja-JP" altLang="en-US" sz="140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認証失敗画面</a:t>
            </a:r>
          </a:p>
        </p:txBody>
      </p:sp>
    </p:spTree>
    <p:extLst>
      <p:ext uri="{BB962C8B-B14F-4D97-AF65-F5344CB8AC3E}">
        <p14:creationId xmlns:p14="http://schemas.microsoft.com/office/powerpoint/2010/main" val="3008805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3" descr="竹内ロゴ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498" y="6492220"/>
            <a:ext cx="1535502" cy="365781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テキスト ボックス 63"/>
          <p:cNvSpPr txBox="1"/>
          <p:nvPr/>
        </p:nvSpPr>
        <p:spPr>
          <a:xfrm>
            <a:off x="501980" y="1151519"/>
            <a:ext cx="83221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2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タッチパネル操作</a:t>
            </a:r>
            <a:endParaRPr lang="en-US" altLang="ja-JP" sz="12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1200" dirty="0">
              <a:solidFill>
                <a:schemeClr val="tx1">
                  <a:lumMod val="95000"/>
                  <a:lumOff val="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1200" dirty="0">
              <a:solidFill>
                <a:schemeClr val="tx1">
                  <a:lumMod val="95000"/>
                  <a:lumOff val="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1200" dirty="0">
              <a:solidFill>
                <a:schemeClr val="tx1">
                  <a:lumMod val="95000"/>
                  <a:lumOff val="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1200" dirty="0">
              <a:solidFill>
                <a:schemeClr val="tx1">
                  <a:lumMod val="95000"/>
                  <a:lumOff val="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1200" dirty="0">
              <a:solidFill>
                <a:schemeClr val="tx1">
                  <a:lumMod val="95000"/>
                  <a:lumOff val="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12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※CAN</a:t>
            </a:r>
            <a:r>
              <a:rPr lang="ja-JP" altLang="en-US" sz="12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信号による操作</a:t>
            </a:r>
            <a:endParaRPr lang="en-US" altLang="ja-JP" sz="12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3" name="タイトル 1"/>
          <p:cNvSpPr>
            <a:spLocks noGrp="1"/>
          </p:cNvSpPr>
          <p:nvPr>
            <p:ph type="title"/>
          </p:nvPr>
        </p:nvSpPr>
        <p:spPr>
          <a:xfrm>
            <a:off x="228599" y="323693"/>
            <a:ext cx="3969775" cy="341632"/>
          </a:xfrm>
        </p:spPr>
        <p:txBody>
          <a:bodyPr wrap="square">
            <a:spAutoFit/>
          </a:bodyPr>
          <a:lstStyle/>
          <a:p>
            <a:r>
              <a:rPr lang="ja-JP" altLang="en-US" sz="1800" dirty="0">
                <a:latin typeface="+mn-ea"/>
                <a:ea typeface="+mn-ea"/>
                <a:cs typeface="メイリオ" panose="020B0604030504040204" pitchFamily="50" charset="-128"/>
              </a:rPr>
              <a:t>エンジン情報画面①～その他情報画面</a:t>
            </a: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706480"/>
              </p:ext>
            </p:extLst>
          </p:nvPr>
        </p:nvGraphicFramePr>
        <p:xfrm>
          <a:off x="589673" y="1378582"/>
          <a:ext cx="6408763" cy="107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2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298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ボタン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操作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条件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動作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D5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押して離す</a:t>
                      </a:r>
                      <a:endParaRPr lang="ja-JP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裏メニュー画面に遷移</a:t>
                      </a:r>
                      <a:endParaRPr lang="ja-JP" altLang="en-US" sz="11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D6</a:t>
                      </a:r>
                      <a:endParaRPr lang="ja-JP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36000" marB="3600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押して離す</a:t>
                      </a:r>
                    </a:p>
                  </a:txBody>
                  <a:tcPr marL="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待機モード</a:t>
                      </a:r>
                    </a:p>
                  </a:txBody>
                  <a:tcPr marL="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メイン画面に遷移</a:t>
                      </a:r>
                      <a:endParaRPr lang="ja-JP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0965463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36000" marB="3600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作業モード</a:t>
                      </a:r>
                    </a:p>
                  </a:txBody>
                  <a:tcPr marL="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カメラ画面に遷移</a:t>
                      </a:r>
                    </a:p>
                  </a:txBody>
                  <a:tcPr marL="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49024509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D7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押して離す</a:t>
                      </a:r>
                      <a:endParaRPr lang="ja-JP" altLang="en-US" sz="11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赤矢印の方向で次のページに遷移</a:t>
                      </a:r>
                      <a:endParaRPr lang="ja-JP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816655"/>
              </p:ext>
            </p:extLst>
          </p:nvPr>
        </p:nvGraphicFramePr>
        <p:xfrm>
          <a:off x="589673" y="2838019"/>
          <a:ext cx="6408762" cy="1677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6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6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43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81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ボタン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操作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条件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動作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SW4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押して離す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裏メニュー画面に遷移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決定ボタン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押して離す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赤矢印</a:t>
                      </a:r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の方向で次のページに遷移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>
                          <a:effectLst/>
                          <a:latin typeface="+mn-ea"/>
                          <a:ea typeface="+mn-ea"/>
                        </a:rPr>
                        <a:t>ジョグダイアル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右または下に操作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赤矢印</a:t>
                      </a:r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の方向で次のページに遷移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ジョグダイアル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左または上に操作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solidFill>
                            <a:srgbClr val="00B0F0"/>
                          </a:solidFill>
                          <a:effectLst/>
                          <a:latin typeface="+mn-ea"/>
                          <a:ea typeface="+mn-ea"/>
                        </a:rPr>
                        <a:t>青矢印</a:t>
                      </a:r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の方向で次のページに遷移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ジョグダイアル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ダイアルを右に回転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赤矢印</a:t>
                      </a:r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の方向で次のページに遷移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ジョグダイアル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ダイアルを左に回転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solidFill>
                            <a:srgbClr val="00B0F0"/>
                          </a:solidFill>
                          <a:effectLst/>
                          <a:latin typeface="+mn-ea"/>
                          <a:ea typeface="+mn-ea"/>
                        </a:rPr>
                        <a:t>青矢印</a:t>
                      </a:r>
                      <a:r>
                        <a:rPr lang="ja-JP" altLang="en-US" sz="1100" u="none" strike="noStrike" dirty="0">
                          <a:effectLst/>
                          <a:latin typeface="+mn-ea"/>
                          <a:ea typeface="+mn-ea"/>
                        </a:rPr>
                        <a:t>の方向で次のページに遷移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9" name="テキスト ボックス 18"/>
          <p:cNvSpPr txBox="1"/>
          <p:nvPr/>
        </p:nvSpPr>
        <p:spPr>
          <a:xfrm>
            <a:off x="622182" y="4763042"/>
            <a:ext cx="18664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latin typeface="+mn-ea"/>
              </a:rPr>
              <a:t>                      </a:t>
            </a:r>
            <a:r>
              <a:rPr kumimoji="1" lang="ja-JP" altLang="en-US" sz="1600" dirty="0">
                <a:latin typeface="+mn-ea"/>
              </a:rPr>
              <a:t>　　　　　</a:t>
            </a:r>
            <a:endParaRPr kumimoji="1" lang="en-US" altLang="ja-JP" sz="1600" dirty="0">
              <a:solidFill>
                <a:srgbClr val="00B0F0"/>
              </a:solidFill>
              <a:latin typeface="+mn-ea"/>
            </a:endParaRPr>
          </a:p>
          <a:p>
            <a:pPr algn="ctr"/>
            <a:r>
              <a:rPr kumimoji="1" lang="ja-JP" altLang="en-US" sz="1600" dirty="0">
                <a:latin typeface="+mn-ea"/>
              </a:rPr>
              <a:t>エンジン情報画面①　　　　</a:t>
            </a:r>
            <a:endParaRPr kumimoji="1" lang="en-US" altLang="ja-JP" sz="1600" dirty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ja-JP" altLang="en-US" sz="1600" dirty="0">
                <a:solidFill>
                  <a:srgbClr val="00B0F0"/>
                </a:solidFill>
                <a:latin typeface="+mn-ea"/>
              </a:rPr>
              <a:t>↑</a:t>
            </a:r>
            <a:r>
              <a:rPr lang="ja-JP" altLang="en-US" sz="1600" dirty="0">
                <a:solidFill>
                  <a:srgbClr val="FF0000"/>
                </a:solidFill>
                <a:latin typeface="+mn-ea"/>
              </a:rPr>
              <a:t>↓</a:t>
            </a:r>
            <a:endParaRPr lang="en-US" altLang="ja-JP" sz="1600" dirty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kumimoji="1" lang="ja-JP" altLang="en-US" sz="1600" dirty="0">
                <a:latin typeface="+mn-ea"/>
              </a:rPr>
              <a:t>エンジン情報画面②</a:t>
            </a:r>
            <a:endParaRPr kumimoji="1" lang="en-US" altLang="ja-JP" sz="1600" dirty="0">
              <a:latin typeface="+mn-ea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310876" y="5009262"/>
            <a:ext cx="15520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>
                <a:latin typeface="+mn-ea"/>
              </a:rPr>
              <a:t>その他情報画面</a:t>
            </a:r>
            <a:endParaRPr lang="en-US" altLang="ja-JP" sz="1600" dirty="0">
              <a:latin typeface="+mn-ea"/>
            </a:endParaRPr>
          </a:p>
          <a:p>
            <a:pPr algn="ctr"/>
            <a:r>
              <a:rPr lang="ja-JP" altLang="en-US" sz="1600" dirty="0">
                <a:solidFill>
                  <a:srgbClr val="FF0000"/>
                </a:solidFill>
                <a:latin typeface="+mn-ea"/>
              </a:rPr>
              <a:t>↑</a:t>
            </a:r>
            <a:r>
              <a:rPr lang="ja-JP" altLang="en-US" sz="1600" dirty="0">
                <a:solidFill>
                  <a:srgbClr val="00B0F0"/>
                </a:solidFill>
                <a:latin typeface="+mn-ea"/>
              </a:rPr>
              <a:t>↓</a:t>
            </a:r>
            <a:endParaRPr lang="en-US" altLang="ja-JP" sz="1600" dirty="0">
              <a:solidFill>
                <a:srgbClr val="00B0F0"/>
              </a:solidFill>
              <a:latin typeface="+mn-ea"/>
            </a:endParaRPr>
          </a:p>
          <a:p>
            <a:pPr algn="ctr"/>
            <a:r>
              <a:rPr lang="ja-JP" altLang="en-US" sz="1600" dirty="0">
                <a:latin typeface="+mn-ea"/>
              </a:rPr>
              <a:t>車両情報画面</a:t>
            </a:r>
            <a:endParaRPr lang="en-US" altLang="ja-JP" sz="1600" dirty="0">
              <a:latin typeface="+mn-ea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89673" y="4747094"/>
            <a:ext cx="1120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rgbClr val="FF0000"/>
                </a:solidFill>
                <a:latin typeface="+mn-ea"/>
              </a:rPr>
              <a:t>※</a:t>
            </a:r>
            <a:r>
              <a:rPr kumimoji="1" lang="ja-JP" altLang="en-US" sz="1200" dirty="0">
                <a:solidFill>
                  <a:srgbClr val="FF0000"/>
                </a:solidFill>
                <a:latin typeface="+mn-ea"/>
              </a:rPr>
              <a:t>ページ送り順</a:t>
            </a:r>
          </a:p>
        </p:txBody>
      </p:sp>
      <p:cxnSp>
        <p:nvCxnSpPr>
          <p:cNvPr id="5" name="直線矢印コネクタ 4"/>
          <p:cNvCxnSpPr/>
          <p:nvPr/>
        </p:nvCxnSpPr>
        <p:spPr>
          <a:xfrm>
            <a:off x="2526016" y="5120064"/>
            <a:ext cx="784860" cy="0"/>
          </a:xfrm>
          <a:prstGeom prst="straightConnector1">
            <a:avLst/>
          </a:prstGeom>
          <a:ln w="158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H="1">
            <a:off x="2526016" y="5235404"/>
            <a:ext cx="784860" cy="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26016" y="5606932"/>
            <a:ext cx="784860" cy="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 flipH="1">
            <a:off x="2526016" y="5722272"/>
            <a:ext cx="784860" cy="0"/>
          </a:xfrm>
          <a:prstGeom prst="straightConnector1">
            <a:avLst/>
          </a:prstGeom>
          <a:ln w="158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7F135B3-9F07-FB77-0E32-7CFBDF0D0BE3}"/>
              </a:ext>
            </a:extLst>
          </p:cNvPr>
          <p:cNvSpPr txBox="1"/>
          <p:nvPr/>
        </p:nvSpPr>
        <p:spPr>
          <a:xfrm>
            <a:off x="238047" y="1750340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Δ1</a:t>
            </a:r>
            <a:endParaRPr kumimoji="1" lang="ja-JP" altLang="en-US" sz="1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7625919-C100-98CA-053C-2EFA83E85096}"/>
              </a:ext>
            </a:extLst>
          </p:cNvPr>
          <p:cNvSpPr txBox="1"/>
          <p:nvPr/>
        </p:nvSpPr>
        <p:spPr>
          <a:xfrm>
            <a:off x="232879" y="1990598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Δ1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51054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動作仕様書">
      <a:majorFont>
        <a:latin typeface="Calibri"/>
        <a:ea typeface="Meiryo UI"/>
        <a:cs typeface=""/>
      </a:majorFont>
      <a:minorFont>
        <a:latin typeface="Calibr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119447</TotalTime>
  <Words>10897</Words>
  <Application>Microsoft Office PowerPoint</Application>
  <PresentationFormat>ワイド画面</PresentationFormat>
  <Paragraphs>2907</Paragraphs>
  <Slides>81</Slides>
  <Notes>39</Notes>
  <HiddenSlides>2</HiddenSlides>
  <MMClips>0</MMClips>
  <ScaleCrop>false</ScaleCrop>
  <HeadingPairs>
    <vt:vector size="8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81</vt:i4>
      </vt:variant>
    </vt:vector>
  </HeadingPairs>
  <TitlesOfParts>
    <vt:vector size="88" baseType="lpstr">
      <vt:lpstr>Meiryo UI</vt:lpstr>
      <vt:lpstr>ＭＳ Ｐゴシック</vt:lpstr>
      <vt:lpstr>メイリオ</vt:lpstr>
      <vt:lpstr>Arial</vt:lpstr>
      <vt:lpstr>Calibri</vt:lpstr>
      <vt:lpstr>Office テーマ</vt:lpstr>
      <vt:lpstr>ワークシート</vt:lpstr>
      <vt:lpstr>PowerPoint プレゼンテーション</vt:lpstr>
      <vt:lpstr>改定履歴－1</vt:lpstr>
      <vt:lpstr>基本仕様</vt:lpstr>
      <vt:lpstr>PowerPoint プレゼンテーション</vt:lpstr>
      <vt:lpstr>裏メニュー画面（縦,上下左右） カーソル遷移図</vt:lpstr>
      <vt:lpstr>裏メニュー画面（横,上下左右） カーソル遷移図</vt:lpstr>
      <vt:lpstr>裏メニュー画面（縦,ダイアル回転） カーソル遷移図</vt:lpstr>
      <vt:lpstr>裏メニュー画面（横,ダイアル回転） カーソル遷移図</vt:lpstr>
      <vt:lpstr>エンジン情報画面①～その他情報画面</vt:lpstr>
      <vt:lpstr>エンジン情報画面①</vt:lpstr>
      <vt:lpstr>エンジン情報画面①</vt:lpstr>
      <vt:lpstr>エンジン情報画面②</vt:lpstr>
      <vt:lpstr>エンジン情報画面②</vt:lpstr>
      <vt:lpstr>車両情報画面</vt:lpstr>
      <vt:lpstr>その他情報画面</vt:lpstr>
      <vt:lpstr>オプション選択画面－１</vt:lpstr>
      <vt:lpstr>オプション選択画面－２</vt:lpstr>
      <vt:lpstr>オプション選択画面－３</vt:lpstr>
      <vt:lpstr>オプション選択画面－４</vt:lpstr>
      <vt:lpstr>オプション選択画面（縦,上下左右） カーソル遷移図</vt:lpstr>
      <vt:lpstr>オプション選択画面（横）カーソル遷移図</vt:lpstr>
      <vt:lpstr>オプション選択画面（縦,ダイアル回転） カーソル遷移図</vt:lpstr>
      <vt:lpstr>オプション選択画面（横,ダイアル回転） カーソル遷移図</vt:lpstr>
      <vt:lpstr>入力画面、出力画面について</vt:lpstr>
      <vt:lpstr>入力画面、出力画面のページ遷移について</vt:lpstr>
      <vt:lpstr>入力画面①（A14IW）</vt:lpstr>
      <vt:lpstr>入力画面②（A14IW）</vt:lpstr>
      <vt:lpstr>入力画面③（A14IW）</vt:lpstr>
      <vt:lpstr>入力画面④（A14IW）</vt:lpstr>
      <vt:lpstr>入力画面⑤（A14IW）</vt:lpstr>
      <vt:lpstr>入力画面⑥（A14IW）</vt:lpstr>
      <vt:lpstr>出力画面①（A14IW）</vt:lpstr>
      <vt:lpstr>出力画面②（A14IW）</vt:lpstr>
      <vt:lpstr>出力画面③（A14IW）</vt:lpstr>
      <vt:lpstr>出力画面④（A14IW）</vt:lpstr>
      <vt:lpstr>入力画面①（A13AW）</vt:lpstr>
      <vt:lpstr>入力画面②（A13AW）</vt:lpstr>
      <vt:lpstr>入力画面③（A13AW）</vt:lpstr>
      <vt:lpstr>入力画面④（A13AW）</vt:lpstr>
      <vt:lpstr>入力画面⑤（A13AW）</vt:lpstr>
      <vt:lpstr>入力画面⑥（A13AW）</vt:lpstr>
      <vt:lpstr>出力画面①（A13AW）</vt:lpstr>
      <vt:lpstr>出力画面②（A13AW）</vt:lpstr>
      <vt:lpstr>出力画面③（A13AW）</vt:lpstr>
      <vt:lpstr>出力画面④（A13AW）</vt:lpstr>
      <vt:lpstr>キャリブレーション画面①</vt:lpstr>
      <vt:lpstr>キャリブレーション画面②</vt:lpstr>
      <vt:lpstr>キャリブレーション画面　補足</vt:lpstr>
      <vt:lpstr>キャリブレーション画面（縦,上下左右）カーソル遷移図</vt:lpstr>
      <vt:lpstr>キャリブレーション画面（横,上下左右）カーソル遷移図</vt:lpstr>
      <vt:lpstr>キャリブレーション画面（縦,ダイアル回転）カーソル遷移図</vt:lpstr>
      <vt:lpstr>キャリブレーション画面（横,ダイアル回転）カーソル遷移図</vt:lpstr>
      <vt:lpstr>ＵＳ単位系①</vt:lpstr>
      <vt:lpstr>ＵＳ単位系②</vt:lpstr>
      <vt:lpstr>言語切替（車両設定画面）</vt:lpstr>
      <vt:lpstr>言語切替（オプション選択画面）</vt:lpstr>
      <vt:lpstr>言語切替（パスワード入力画面）</vt:lpstr>
      <vt:lpstr>言語切替（パスワード設定画面）</vt:lpstr>
      <vt:lpstr>言語切替（ラジオ地域設定画面）</vt:lpstr>
      <vt:lpstr>言語切替（オートグリス画面）</vt:lpstr>
      <vt:lpstr>言語切替（ファン設定画面）</vt:lpstr>
      <vt:lpstr>言語切替（エラーコード説明画面）</vt:lpstr>
      <vt:lpstr>言語切替（エンジン過去エラーコード画面）</vt:lpstr>
      <vt:lpstr>言語切替（キャリブレーション画面）</vt:lpstr>
      <vt:lpstr>モード選択画面</vt:lpstr>
      <vt:lpstr>登録画面１</vt:lpstr>
      <vt:lpstr>登録画面２</vt:lpstr>
      <vt:lpstr>登録画面３</vt:lpstr>
      <vt:lpstr>登録画面４</vt:lpstr>
      <vt:lpstr>登録画面５</vt:lpstr>
      <vt:lpstr>登録画面６</vt:lpstr>
      <vt:lpstr>登録画面７</vt:lpstr>
      <vt:lpstr>登録画面８</vt:lpstr>
      <vt:lpstr>削除画面</vt:lpstr>
      <vt:lpstr>削除成功画面</vt:lpstr>
      <vt:lpstr>削除失敗画面１</vt:lpstr>
      <vt:lpstr>削除失敗画面２</vt:lpstr>
      <vt:lpstr>登録失敗画面</vt:lpstr>
      <vt:lpstr>認証失敗画面</vt:lpstr>
      <vt:lpstr>イモビライザー用画面優先度</vt:lpstr>
      <vt:lpstr>イモビライザー用画面遷移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原 寛貴</dc:creator>
  <cp:lastModifiedBy>多田 智哉</cp:lastModifiedBy>
  <cp:revision>3117</cp:revision>
  <cp:lastPrinted>2024-03-28T04:54:48Z</cp:lastPrinted>
  <dcterms:created xsi:type="dcterms:W3CDTF">2015-05-18T04:06:37Z</dcterms:created>
  <dcterms:modified xsi:type="dcterms:W3CDTF">2025-11-06T03:24:52Z</dcterms:modified>
</cp:coreProperties>
</file>